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669" r:id="rId3"/>
    <p:sldMasterId id="2147483682" r:id="rId4"/>
  </p:sldMasterIdLst>
  <p:notesMasterIdLst>
    <p:notesMasterId r:id="rId49"/>
  </p:notesMasterIdLst>
  <p:handoutMasterIdLst>
    <p:handoutMasterId r:id="rId50"/>
  </p:handoutMasterIdLst>
  <p:sldIdLst>
    <p:sldId id="262" r:id="rId5"/>
    <p:sldId id="412" r:id="rId6"/>
    <p:sldId id="413" r:id="rId7"/>
    <p:sldId id="384" r:id="rId8"/>
    <p:sldId id="385" r:id="rId9"/>
    <p:sldId id="365" r:id="rId10"/>
    <p:sldId id="366" r:id="rId11"/>
    <p:sldId id="373" r:id="rId12"/>
    <p:sldId id="374" r:id="rId13"/>
    <p:sldId id="375" r:id="rId14"/>
    <p:sldId id="313" r:id="rId15"/>
    <p:sldId id="331" r:id="rId16"/>
    <p:sldId id="279" r:id="rId17"/>
    <p:sldId id="332" r:id="rId18"/>
    <p:sldId id="338" r:id="rId19"/>
    <p:sldId id="284" r:id="rId20"/>
    <p:sldId id="386" r:id="rId21"/>
    <p:sldId id="387" r:id="rId22"/>
    <p:sldId id="388" r:id="rId23"/>
    <p:sldId id="389" r:id="rId24"/>
    <p:sldId id="337" r:id="rId25"/>
    <p:sldId id="367" r:id="rId26"/>
    <p:sldId id="368" r:id="rId27"/>
    <p:sldId id="376" r:id="rId28"/>
    <p:sldId id="339" r:id="rId29"/>
    <p:sldId id="340" r:id="rId30"/>
    <p:sldId id="285" r:id="rId31"/>
    <p:sldId id="286" r:id="rId32"/>
    <p:sldId id="343" r:id="rId33"/>
    <p:sldId id="288" r:id="rId34"/>
    <p:sldId id="310" r:id="rId35"/>
    <p:sldId id="369" r:id="rId36"/>
    <p:sldId id="289" r:id="rId37"/>
    <p:sldId id="314" r:id="rId38"/>
    <p:sldId id="400" r:id="rId39"/>
    <p:sldId id="399" r:id="rId40"/>
    <p:sldId id="391" r:id="rId41"/>
    <p:sldId id="395" r:id="rId42"/>
    <p:sldId id="396" r:id="rId43"/>
    <p:sldId id="397" r:id="rId44"/>
    <p:sldId id="401" r:id="rId45"/>
    <p:sldId id="344" r:id="rId46"/>
    <p:sldId id="309" r:id="rId47"/>
    <p:sldId id="415" r:id="rId48"/>
  </p:sldIdLst>
  <p:sldSz cx="9144000" cy="5143500" type="screen16x9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6CE"/>
    <a:srgbClr val="225978"/>
    <a:srgbClr val="2B7297"/>
    <a:srgbClr val="2B728D"/>
    <a:srgbClr val="967396"/>
    <a:srgbClr val="78A57D"/>
    <a:srgbClr val="CD8C41"/>
    <a:srgbClr val="DD222D"/>
    <a:srgbClr val="A4ACB1"/>
    <a:srgbClr val="AFD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7CF3A3-D7E9-4874-94A5-42DF93ECD00C}">
  <a:tblStyle styleId="{BC7CF3A3-D7E9-4874-94A5-42DF93ECD00C}" styleName="Norges Bank">
    <a:wholeTbl>
      <a:tcTxStyle>
        <a:fontRef idx="minor">
          <a:prstClr val="red"/>
        </a:fontRef>
        <a:schemeClr val="dk1"/>
      </a:tcTxStyle>
      <a:tcStyle>
        <a:tcBdr>
          <a:left>
            <a:ln w="3175" cmpd="sng">
              <a:noFill/>
            </a:ln>
          </a:left>
          <a:right>
            <a:ln w="3175" cmpd="sng">
              <a:noFill/>
            </a:ln>
          </a:right>
          <a:top>
            <a:ln w="3175" cmpd="sng">
              <a:noFill/>
            </a:ln>
          </a:top>
          <a:bottom>
            <a:ln w="3175" cmpd="sng">
              <a:noFill/>
            </a:ln>
          </a:bottom>
          <a:insideH>
            <a:ln w="3175" cmpd="sng">
              <a:noFill/>
            </a:ln>
          </a:insideH>
          <a:insideV>
            <a:ln w="3175" cmpd="sng">
              <a:noFill/>
            </a:ln>
          </a:insideV>
        </a:tcBdr>
        <a:fill>
          <a:solidFill>
            <a:schemeClr val="lt1"/>
          </a:solidFill>
        </a:fill>
      </a:tcStyle>
    </a:wholeTbl>
    <a:band2H>
      <a:tcStyle>
        <a:tcBdr/>
        <a:fill>
          <a:solidFill>
            <a:srgbClr val="E0E0E0"/>
          </a:solidFill>
        </a:fill>
      </a:tcStyle>
    </a:band2H>
    <a:lastRow>
      <a:tcTxStyle b="on">
        <a:fontRef idx="minor">
          <a:prstClr val="black"/>
        </a:fontRef>
        <a:schemeClr val="dk1"/>
      </a:tcTxStyle>
      <a:tcStyle>
        <a:tcBdr>
          <a:top>
            <a:ln w="3175" cmpd="sng">
              <a:solidFill>
                <a:schemeClr val="dk1"/>
              </a:solidFill>
            </a:ln>
          </a:top>
          <a:bottom>
            <a:ln w="3175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94673" autoAdjust="0"/>
  </p:normalViewPr>
  <p:slideViewPr>
    <p:cSldViewPr snapToGrid="0">
      <p:cViewPr varScale="1">
        <p:scale>
          <a:sx n="68" d="100"/>
          <a:sy n="68" d="100"/>
        </p:scale>
        <p:origin x="994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7A482-C5B5-4985-84FA-039276FD6E4D}" type="datetimeFigureOut">
              <a:rPr lang="nb-NO" smtClean="0"/>
              <a:t>22.11.2018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A7D32-7B11-40A1-95AD-53A6D29FAB1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8574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3CA6D-E47F-4DED-BCD2-6A55311ADD8D}" type="datetimeFigureOut">
              <a:rPr lang="nb-NO" smtClean="0"/>
              <a:t>22.11.2018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108A9-6C8F-4C28-9ADB-D29E537EB8FA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081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lange løftet gir</a:t>
            </a:r>
            <a:r>
              <a:rPr lang="nb-NO" baseline="0" dirty="0"/>
              <a:t> etter hvert lavere premier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108A9-6C8F-4C28-9ADB-D29E537EB8FA}" type="slidenum">
              <a:rPr lang="nb-NO" smtClean="0"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392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Norges Bank fasa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635896" y="1910666"/>
            <a:ext cx="4701704" cy="714042"/>
          </a:xfrm>
        </p:spPr>
        <p:txBody>
          <a:bodyPr wrap="square" anchor="b">
            <a:spAutoFit/>
          </a:bodyPr>
          <a:lstStyle>
            <a:lvl1pPr algn="r">
              <a:lnSpc>
                <a:spcPct val="80000"/>
              </a:lnSpc>
              <a:defRPr sz="2900" cap="all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legge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923928" y="2586608"/>
            <a:ext cx="4413672" cy="238527"/>
          </a:xfrm>
        </p:spPr>
        <p:txBody>
          <a:bodyPr wrap="square" anchor="t">
            <a:spAutoFit/>
          </a:bodyPr>
          <a:lstStyle>
            <a:lvl1pPr marL="0" indent="0" algn="r">
              <a:buNone/>
              <a:defRPr sz="1550" b="1" cap="all" baseline="0">
                <a:solidFill>
                  <a:srgbClr val="AFDE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6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258872" y="2833401"/>
            <a:ext cx="1080000" cy="2000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300">
                <a:solidFill>
                  <a:srgbClr val="AFDEF0"/>
                </a:solidFill>
              </a:defRPr>
            </a:lvl1pPr>
          </a:lstStyle>
          <a:p>
            <a:fld id="{BCA9BC9A-D079-432E-A880-356788718789}" type="datetime1">
              <a:rPr lang="nb-NO" smtClean="0"/>
              <a:t>22.11.2018</a:t>
            </a:fld>
            <a:endParaRPr lang="nb-NO" dirty="0"/>
          </a:p>
        </p:txBody>
      </p:sp>
      <p:pic>
        <p:nvPicPr>
          <p:cNvPr id="7" name="Picture 2" descr="Z:\Norges Bank\nbimppt\2014\NorgesBank_logobank\Screen_versions\Screen_png_versions\rgb_NB_H_bokmaal_ne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46173"/>
            <a:ext cx="1979712" cy="5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 userDrawn="1"/>
        </p:nvSpPr>
        <p:spPr>
          <a:xfrm>
            <a:off x="0" y="0"/>
            <a:ext cx="5508000" cy="5144400"/>
          </a:xfrm>
          <a:custGeom>
            <a:avLst/>
            <a:gdLst>
              <a:gd name="connsiteX0" fmla="*/ 0 w 5508000"/>
              <a:gd name="connsiteY0" fmla="*/ 0 h 5144400"/>
              <a:gd name="connsiteX1" fmla="*/ 1656000 w 5508000"/>
              <a:gd name="connsiteY1" fmla="*/ 0 h 5144400"/>
              <a:gd name="connsiteX2" fmla="*/ 5508000 w 5508000"/>
              <a:gd name="connsiteY2" fmla="*/ 5144400 h 5144400"/>
              <a:gd name="connsiteX3" fmla="*/ 1656000 w 5508000"/>
              <a:gd name="connsiteY3" fmla="*/ 5144400 h 5144400"/>
              <a:gd name="connsiteX4" fmla="*/ 1656000 w 5508000"/>
              <a:gd name="connsiteY4" fmla="*/ 5143500 h 5144400"/>
              <a:gd name="connsiteX5" fmla="*/ 0 w 5508000"/>
              <a:gd name="connsiteY5" fmla="*/ 51435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8000" h="5144400">
                <a:moveTo>
                  <a:pt x="0" y="0"/>
                </a:moveTo>
                <a:lnTo>
                  <a:pt x="1656000" y="0"/>
                </a:lnTo>
                <a:lnTo>
                  <a:pt x="5508000" y="5144400"/>
                </a:lnTo>
                <a:lnTo>
                  <a:pt x="1656000" y="5144400"/>
                </a:lnTo>
                <a:lnTo>
                  <a:pt x="1656000" y="5143500"/>
                </a:lnTo>
                <a:lnTo>
                  <a:pt x="0" y="514350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9081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,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4593600" y="1472400"/>
            <a:ext cx="3672029" cy="3168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1472461"/>
            <a:ext cx="3672000" cy="3168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7" hasCustomPrompt="1"/>
          </p:nvPr>
        </p:nvSpPr>
        <p:spPr>
          <a:xfrm>
            <a:off x="797522" y="788448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18" name="Plassholder for tekst 4"/>
          <p:cNvSpPr>
            <a:spLocks noGrp="1"/>
          </p:cNvSpPr>
          <p:nvPr>
            <p:ph type="body" sz="quarter" idx="23"/>
          </p:nvPr>
        </p:nvSpPr>
        <p:spPr>
          <a:xfrm>
            <a:off x="4594074" y="1080000"/>
            <a:ext cx="3672000" cy="354983"/>
          </a:xfrm>
        </p:spPr>
        <p:txBody>
          <a:bodyPr anchor="b"/>
          <a:lstStyle>
            <a:lvl1pPr marL="0" indent="0" algn="ctr">
              <a:buNone/>
              <a:defRPr sz="16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799200" y="1080000"/>
            <a:ext cx="3672000" cy="354983"/>
          </a:xfrm>
        </p:spPr>
        <p:txBody>
          <a:bodyPr anchor="b"/>
          <a:lstStyle>
            <a:lvl1pPr marL="0" indent="0" algn="ctr">
              <a:buNone/>
              <a:defRPr sz="16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8748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1130968"/>
            <a:ext cx="2448000" cy="34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7" hasCustomPrompt="1"/>
          </p:nvPr>
        </p:nvSpPr>
        <p:spPr>
          <a:xfrm>
            <a:off x="797522" y="788448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18" name="Plassholder for innhold 3"/>
          <p:cNvSpPr>
            <a:spLocks noGrp="1"/>
          </p:cNvSpPr>
          <p:nvPr>
            <p:ph sz="half" idx="24"/>
          </p:nvPr>
        </p:nvSpPr>
        <p:spPr>
          <a:xfrm>
            <a:off x="3312000" y="1134405"/>
            <a:ext cx="2448000" cy="34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0" name="Plassholder for innhold 3"/>
          <p:cNvSpPr>
            <a:spLocks noGrp="1"/>
          </p:cNvSpPr>
          <p:nvPr>
            <p:ph sz="half" idx="26"/>
          </p:nvPr>
        </p:nvSpPr>
        <p:spPr>
          <a:xfrm>
            <a:off x="5832000" y="1127531"/>
            <a:ext cx="2448000" cy="34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811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,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1472400"/>
            <a:ext cx="2448000" cy="3168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7" hasCustomPrompt="1"/>
          </p:nvPr>
        </p:nvSpPr>
        <p:spPr>
          <a:xfrm>
            <a:off x="797522" y="788448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17" name="Plassholder for tekst 4"/>
          <p:cNvSpPr>
            <a:spLocks noGrp="1"/>
          </p:cNvSpPr>
          <p:nvPr>
            <p:ph type="body" sz="quarter" idx="23"/>
          </p:nvPr>
        </p:nvSpPr>
        <p:spPr>
          <a:xfrm>
            <a:off x="3312481" y="108000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lassholder for innhold 3"/>
          <p:cNvSpPr>
            <a:spLocks noGrp="1"/>
          </p:cNvSpPr>
          <p:nvPr>
            <p:ph sz="half" idx="24"/>
          </p:nvPr>
        </p:nvSpPr>
        <p:spPr>
          <a:xfrm>
            <a:off x="3312000" y="1472400"/>
            <a:ext cx="2448000" cy="3168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25"/>
          </p:nvPr>
        </p:nvSpPr>
        <p:spPr>
          <a:xfrm>
            <a:off x="799200" y="108000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lassholder for innhold 3"/>
          <p:cNvSpPr>
            <a:spLocks noGrp="1"/>
          </p:cNvSpPr>
          <p:nvPr>
            <p:ph sz="half" idx="26"/>
          </p:nvPr>
        </p:nvSpPr>
        <p:spPr>
          <a:xfrm>
            <a:off x="5832000" y="1472400"/>
            <a:ext cx="2448000" cy="3168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7"/>
          </p:nvPr>
        </p:nvSpPr>
        <p:spPr>
          <a:xfrm>
            <a:off x="5832000" y="108000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234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7521" y="1130400"/>
            <a:ext cx="3708000" cy="16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4572000" y="1130400"/>
            <a:ext cx="3708000" cy="16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4"/>
          </p:nvPr>
        </p:nvSpPr>
        <p:spPr>
          <a:xfrm>
            <a:off x="797521" y="2916000"/>
            <a:ext cx="3708000" cy="16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Plassholder for innhold 2"/>
          <p:cNvSpPr>
            <a:spLocks noGrp="1"/>
          </p:cNvSpPr>
          <p:nvPr>
            <p:ph sz="half" idx="15"/>
          </p:nvPr>
        </p:nvSpPr>
        <p:spPr>
          <a:xfrm>
            <a:off x="4572000" y="2916000"/>
            <a:ext cx="3708000" cy="16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Undertittel 2"/>
          <p:cNvSpPr>
            <a:spLocks noGrp="1"/>
          </p:cNvSpPr>
          <p:nvPr>
            <p:ph type="subTitle" idx="16" hasCustomPrompt="1"/>
          </p:nvPr>
        </p:nvSpPr>
        <p:spPr>
          <a:xfrm>
            <a:off x="799200" y="788750"/>
            <a:ext cx="7466454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668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,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9200" y="1326911"/>
            <a:ext cx="3708000" cy="151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	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innhold 2"/>
          <p:cNvSpPr>
            <a:spLocks noGrp="1"/>
          </p:cNvSpPr>
          <p:nvPr>
            <p:ph sz="half" idx="16"/>
          </p:nvPr>
        </p:nvSpPr>
        <p:spPr>
          <a:xfrm>
            <a:off x="4572000" y="1326911"/>
            <a:ext cx="3708000" cy="151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7" name="Plassholder for innhold 2"/>
          <p:cNvSpPr>
            <a:spLocks noGrp="1"/>
          </p:cNvSpPr>
          <p:nvPr>
            <p:ph sz="half" idx="18"/>
          </p:nvPr>
        </p:nvSpPr>
        <p:spPr>
          <a:xfrm>
            <a:off x="797522" y="3169462"/>
            <a:ext cx="3708000" cy="151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Plassholder for innhold 2"/>
          <p:cNvSpPr>
            <a:spLocks noGrp="1"/>
          </p:cNvSpPr>
          <p:nvPr>
            <p:ph sz="half" idx="20"/>
          </p:nvPr>
        </p:nvSpPr>
        <p:spPr>
          <a:xfrm>
            <a:off x="4572000" y="3168000"/>
            <a:ext cx="3708000" cy="151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797522" y="788400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799200" y="4705200"/>
            <a:ext cx="6656400" cy="288000"/>
          </a:xfrm>
        </p:spPr>
        <p:txBody>
          <a:bodyPr anchor="b"/>
          <a:lstStyle>
            <a:lvl1pPr marL="125" indent="0">
              <a:buFontTx/>
              <a:buNone/>
              <a:defRPr sz="1200"/>
            </a:lvl1pPr>
            <a:lvl2pPr marL="486000" indent="0">
              <a:buFontTx/>
              <a:buNone/>
              <a:defRPr/>
            </a:lvl2pPr>
            <a:lvl3pPr marL="882000" indent="0">
              <a:buFontTx/>
              <a:buNone/>
              <a:defRPr/>
            </a:lvl3pPr>
            <a:lvl4pPr marL="1278000" indent="0">
              <a:buFontTx/>
              <a:buNone/>
              <a:defRPr/>
            </a:lvl4pPr>
            <a:lvl5pPr marL="1674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nb-NO" dirty="0"/>
          </a:p>
        </p:txBody>
      </p:sp>
      <p:sp>
        <p:nvSpPr>
          <p:cNvPr id="27" name="Plassholder for tekst 4"/>
          <p:cNvSpPr>
            <a:spLocks noGrp="1"/>
          </p:cNvSpPr>
          <p:nvPr>
            <p:ph type="body" sz="quarter" idx="25"/>
          </p:nvPr>
        </p:nvSpPr>
        <p:spPr>
          <a:xfrm>
            <a:off x="4571100" y="1077759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lassholder for tekst 4"/>
          <p:cNvSpPr>
            <a:spLocks noGrp="1"/>
          </p:cNvSpPr>
          <p:nvPr>
            <p:ph type="body" sz="quarter" idx="26"/>
          </p:nvPr>
        </p:nvSpPr>
        <p:spPr>
          <a:xfrm>
            <a:off x="799200" y="1077759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lassholder for tekst 4"/>
          <p:cNvSpPr>
            <a:spLocks noGrp="1"/>
          </p:cNvSpPr>
          <p:nvPr>
            <p:ph type="body" sz="quarter" idx="27"/>
          </p:nvPr>
        </p:nvSpPr>
        <p:spPr>
          <a:xfrm>
            <a:off x="799200" y="2902076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lassholder for tekst 4"/>
          <p:cNvSpPr>
            <a:spLocks noGrp="1"/>
          </p:cNvSpPr>
          <p:nvPr>
            <p:ph type="body" sz="quarter" idx="28"/>
          </p:nvPr>
        </p:nvSpPr>
        <p:spPr>
          <a:xfrm>
            <a:off x="4572000" y="2902076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6852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61200" y="426669"/>
            <a:ext cx="7214400" cy="477054"/>
          </a:xfrm>
        </p:spPr>
        <p:txBody>
          <a:bodyPr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961200" y="1507295"/>
            <a:ext cx="7214400" cy="3080679"/>
          </a:xfrm>
        </p:spPr>
        <p:txBody>
          <a:bodyPr/>
          <a:lstStyle>
            <a:lvl1pPr>
              <a:defRPr/>
            </a:lvl1pPr>
            <a:lvl2pPr marL="742950" indent="-234000">
              <a:buFont typeface="Calibri" panose="020F0502020204030204" pitchFamily="34" charset="0"/>
              <a:buChar char="–"/>
              <a:defRPr/>
            </a:lvl2pPr>
            <a:lvl3pPr marL="1143000" indent="-234000">
              <a:buFont typeface="Arial" panose="020B0604020202020204" pitchFamily="34" charset="0"/>
              <a:buChar char="•"/>
              <a:defRPr/>
            </a:lvl3pPr>
            <a:lvl4pPr marL="1600200" indent="-234000">
              <a:buFont typeface="Calibri" panose="020F0502020204030204" pitchFamily="34" charset="0"/>
              <a:buChar char="–"/>
              <a:defRPr/>
            </a:lvl4pPr>
            <a:lvl5pPr marL="2057400" indent="-234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b-NO" noProof="0" dirty="0"/>
              <a:t>Klikk</a:t>
            </a:r>
            <a:r>
              <a:rPr lang="nb-NO" dirty="0"/>
              <a:t> for å legge til tittel</a:t>
            </a:r>
          </a:p>
          <a:p>
            <a:pPr lvl="1"/>
            <a:r>
              <a:rPr lang="nb-NO" dirty="0"/>
              <a:t>Andre nivå</a:t>
            </a:r>
            <a:endParaRPr lang="en-US" dirty="0"/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961200" y="901398"/>
            <a:ext cx="7214400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4"/>
          </p:nvPr>
        </p:nvSpPr>
        <p:spPr>
          <a:xfrm>
            <a:off x="965380" y="4805183"/>
            <a:ext cx="1080000" cy="200055"/>
          </a:xfrm>
          <a:prstGeom prst="rect">
            <a:avLst/>
          </a:prstGeom>
        </p:spPr>
        <p:txBody>
          <a:bodyPr/>
          <a:lstStyle/>
          <a:p>
            <a:fld id="{100C05DD-4757-4EA3-82A0-546983B37DC9}" type="datetime1">
              <a:rPr lang="nb-NO" smtClean="0"/>
              <a:pPr/>
              <a:t>22.11.2018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5"/>
          </p:nvPr>
        </p:nvSpPr>
        <p:spPr>
          <a:xfrm>
            <a:off x="2047877" y="4805183"/>
            <a:ext cx="5049611" cy="20005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3062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047875" y="4805183"/>
            <a:ext cx="5049611" cy="20005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endParaRPr lang="nb-NO" sz="1200" kern="1200" dirty="0">
              <a:solidFill>
                <a:srgbClr val="FFFFFF"/>
              </a:solidFill>
              <a:latin typeface="Univers 45 Light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1652F07-5A19-488D-80A4-EC4359ABF3C0}" type="slidenum">
              <a:rPr lang="nb-NO" sz="1200" kern="1200">
                <a:solidFill>
                  <a:srgbClr val="FFFFFF"/>
                </a:solidFill>
                <a:latin typeface="Univers 45 Light"/>
              </a:rPr>
              <a:pPr algn="r" rtl="0">
                <a:defRPr/>
              </a:pPr>
              <a:t>‹#›</a:t>
            </a:fld>
            <a:endParaRPr lang="nb-NO" sz="1200" kern="1200" dirty="0">
              <a:solidFill>
                <a:srgbClr val="FFFFFF"/>
              </a:solidFill>
              <a:latin typeface="Univers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3766867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797522" y="788400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5817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, uten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7522" y="307600"/>
            <a:ext cx="7473330" cy="47705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97522" y="882001"/>
            <a:ext cx="7473600" cy="374500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0065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, uten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7522" y="881999"/>
            <a:ext cx="3672000" cy="3744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06121" y="881999"/>
            <a:ext cx="3672000" cy="3744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451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uten bi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986400" y="2323160"/>
            <a:ext cx="7171200" cy="446276"/>
          </a:xfrm>
        </p:spPr>
        <p:txBody>
          <a:bodyPr wrap="square" anchor="b">
            <a:noAutofit/>
          </a:bodyPr>
          <a:lstStyle>
            <a:lvl1pPr>
              <a:defRPr sz="2900" cap="all" baseline="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86400" y="2738014"/>
            <a:ext cx="7171200" cy="246221"/>
          </a:xfrm>
        </p:spPr>
        <p:txBody>
          <a:bodyPr wrap="square">
            <a:noAutofit/>
          </a:bodyPr>
          <a:lstStyle>
            <a:lvl1pPr marL="0" indent="0" algn="l">
              <a:buNone/>
              <a:defRPr sz="155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71600" y="2984748"/>
            <a:ext cx="1080000" cy="2000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300">
                <a:solidFill>
                  <a:schemeClr val="bg1"/>
                </a:solidFill>
              </a:defRPr>
            </a:lvl1pPr>
          </a:lstStyle>
          <a:p>
            <a:fld id="{7D539B57-16AD-480E-807C-F9E7CE1D0998}" type="datetime1">
              <a:rPr lang="nb-NO" smtClean="0"/>
              <a:t>22.11.2018</a:t>
            </a:fld>
            <a:endParaRPr lang="nb-NO" dirty="0"/>
          </a:p>
        </p:txBody>
      </p:sp>
      <p:pic>
        <p:nvPicPr>
          <p:cNvPr id="6" name="Picture 2" descr="Z:\Norges Bank\nbimppt\2014\NorgesBank_logobank\Screen_versions\Screen_png_versions\rgb_NB_H_bokmaal_ne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46173"/>
            <a:ext cx="1979712" cy="5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391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, uten undertittel,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4593600" y="1306286"/>
            <a:ext cx="3672029" cy="3306614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1306347"/>
            <a:ext cx="3672000" cy="3306614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8" name="Plassholder for tekst 4"/>
          <p:cNvSpPr>
            <a:spLocks noGrp="1"/>
          </p:cNvSpPr>
          <p:nvPr>
            <p:ph type="body" sz="quarter" idx="23"/>
          </p:nvPr>
        </p:nvSpPr>
        <p:spPr>
          <a:xfrm>
            <a:off x="4594074" y="853125"/>
            <a:ext cx="3680349" cy="354983"/>
          </a:xfrm>
        </p:spPr>
        <p:txBody>
          <a:bodyPr anchor="b"/>
          <a:lstStyle>
            <a:lvl1pPr marL="0" indent="0" algn="ctr">
              <a:buNone/>
              <a:defRPr sz="16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799200" y="853125"/>
            <a:ext cx="3680349" cy="354983"/>
          </a:xfrm>
        </p:spPr>
        <p:txBody>
          <a:bodyPr anchor="b"/>
          <a:lstStyle>
            <a:lvl1pPr marL="0" indent="0" algn="ctr">
              <a:buNone/>
              <a:defRPr sz="16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286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, uten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883462"/>
            <a:ext cx="2448000" cy="3660631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8" name="Plassholder for innhold 3"/>
          <p:cNvSpPr>
            <a:spLocks noGrp="1"/>
          </p:cNvSpPr>
          <p:nvPr>
            <p:ph sz="half" idx="24"/>
          </p:nvPr>
        </p:nvSpPr>
        <p:spPr>
          <a:xfrm>
            <a:off x="3302961" y="882000"/>
            <a:ext cx="2448000" cy="3660631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0" name="Plassholder for innhold 3"/>
          <p:cNvSpPr>
            <a:spLocks noGrp="1"/>
          </p:cNvSpPr>
          <p:nvPr>
            <p:ph sz="half" idx="26"/>
          </p:nvPr>
        </p:nvSpPr>
        <p:spPr>
          <a:xfrm>
            <a:off x="5808400" y="880025"/>
            <a:ext cx="2448000" cy="3660631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360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, uten undertittel,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1354412"/>
            <a:ext cx="2448000" cy="3249258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7" name="Plassholder for tekst 4"/>
          <p:cNvSpPr>
            <a:spLocks noGrp="1"/>
          </p:cNvSpPr>
          <p:nvPr>
            <p:ph type="body" sz="quarter" idx="23"/>
          </p:nvPr>
        </p:nvSpPr>
        <p:spPr>
          <a:xfrm>
            <a:off x="3312481" y="84625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lassholder for innhold 3"/>
          <p:cNvSpPr>
            <a:spLocks noGrp="1"/>
          </p:cNvSpPr>
          <p:nvPr>
            <p:ph sz="half" idx="24"/>
          </p:nvPr>
        </p:nvSpPr>
        <p:spPr>
          <a:xfrm>
            <a:off x="3312000" y="1354412"/>
            <a:ext cx="2448000" cy="3249258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25"/>
          </p:nvPr>
        </p:nvSpPr>
        <p:spPr>
          <a:xfrm>
            <a:off x="799200" y="84625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lassholder for innhold 3"/>
          <p:cNvSpPr>
            <a:spLocks noGrp="1"/>
          </p:cNvSpPr>
          <p:nvPr>
            <p:ph sz="half" idx="26"/>
          </p:nvPr>
        </p:nvSpPr>
        <p:spPr>
          <a:xfrm>
            <a:off x="5832000" y="1354412"/>
            <a:ext cx="2448000" cy="3249258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7"/>
          </p:nvPr>
        </p:nvSpPr>
        <p:spPr>
          <a:xfrm>
            <a:off x="5832000" y="84625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6949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, uten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7521" y="880029"/>
            <a:ext cx="3708000" cy="1836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4572000" y="880029"/>
            <a:ext cx="3708000" cy="1836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4"/>
          </p:nvPr>
        </p:nvSpPr>
        <p:spPr>
          <a:xfrm>
            <a:off x="797521" y="2780991"/>
            <a:ext cx="3708000" cy="1836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Plassholder for innhold 2"/>
          <p:cNvSpPr>
            <a:spLocks noGrp="1"/>
          </p:cNvSpPr>
          <p:nvPr>
            <p:ph sz="half" idx="15"/>
          </p:nvPr>
        </p:nvSpPr>
        <p:spPr>
          <a:xfrm>
            <a:off x="4572000" y="2780991"/>
            <a:ext cx="3708000" cy="1836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763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, uten undertittel, med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9200" y="1100036"/>
            <a:ext cx="3708000" cy="162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	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innhold 2"/>
          <p:cNvSpPr>
            <a:spLocks noGrp="1"/>
          </p:cNvSpPr>
          <p:nvPr>
            <p:ph sz="half" idx="16"/>
          </p:nvPr>
        </p:nvSpPr>
        <p:spPr>
          <a:xfrm>
            <a:off x="4572000" y="1100036"/>
            <a:ext cx="3708000" cy="162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7" name="Plassholder for innhold 2"/>
          <p:cNvSpPr>
            <a:spLocks noGrp="1"/>
          </p:cNvSpPr>
          <p:nvPr>
            <p:ph sz="half" idx="18"/>
          </p:nvPr>
        </p:nvSpPr>
        <p:spPr>
          <a:xfrm>
            <a:off x="797522" y="3059462"/>
            <a:ext cx="3708000" cy="162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Plassholder for innhold 2"/>
          <p:cNvSpPr>
            <a:spLocks noGrp="1"/>
          </p:cNvSpPr>
          <p:nvPr>
            <p:ph sz="half" idx="20"/>
          </p:nvPr>
        </p:nvSpPr>
        <p:spPr>
          <a:xfrm>
            <a:off x="4572000" y="3060000"/>
            <a:ext cx="3708000" cy="162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799200" y="4705200"/>
            <a:ext cx="6656400" cy="288000"/>
          </a:xfrm>
        </p:spPr>
        <p:txBody>
          <a:bodyPr anchor="b"/>
          <a:lstStyle>
            <a:lvl1pPr marL="125" indent="0">
              <a:buFontTx/>
              <a:buNone/>
              <a:defRPr sz="1200"/>
            </a:lvl1pPr>
            <a:lvl2pPr marL="486000" indent="0">
              <a:buFontTx/>
              <a:buNone/>
              <a:defRPr/>
            </a:lvl2pPr>
            <a:lvl3pPr marL="882000" indent="0">
              <a:buFontTx/>
              <a:buNone/>
              <a:defRPr/>
            </a:lvl3pPr>
            <a:lvl4pPr marL="1278000" indent="0">
              <a:buFontTx/>
              <a:buNone/>
              <a:defRPr/>
            </a:lvl4pPr>
            <a:lvl5pPr marL="1674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nb-NO" dirty="0"/>
          </a:p>
        </p:txBody>
      </p:sp>
      <p:sp>
        <p:nvSpPr>
          <p:cNvPr id="27" name="Plassholder for tekst 4"/>
          <p:cNvSpPr>
            <a:spLocks noGrp="1"/>
          </p:cNvSpPr>
          <p:nvPr>
            <p:ph type="body" sz="quarter" idx="25"/>
          </p:nvPr>
        </p:nvSpPr>
        <p:spPr>
          <a:xfrm>
            <a:off x="4571100" y="844009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lassholder for tekst 4"/>
          <p:cNvSpPr>
            <a:spLocks noGrp="1"/>
          </p:cNvSpPr>
          <p:nvPr>
            <p:ph type="body" sz="quarter" idx="26"/>
          </p:nvPr>
        </p:nvSpPr>
        <p:spPr>
          <a:xfrm>
            <a:off x="799200" y="844009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lassholder for tekst 4"/>
          <p:cNvSpPr>
            <a:spLocks noGrp="1"/>
          </p:cNvSpPr>
          <p:nvPr>
            <p:ph type="body" sz="quarter" idx="27"/>
          </p:nvPr>
        </p:nvSpPr>
        <p:spPr>
          <a:xfrm>
            <a:off x="799200" y="2792076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lassholder for tekst 4"/>
          <p:cNvSpPr>
            <a:spLocks noGrp="1"/>
          </p:cNvSpPr>
          <p:nvPr>
            <p:ph type="body" sz="quarter" idx="28"/>
          </p:nvPr>
        </p:nvSpPr>
        <p:spPr>
          <a:xfrm>
            <a:off x="4572000" y="2792076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3828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, uten hoved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4593600" y="831898"/>
            <a:ext cx="3672029" cy="369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831959"/>
            <a:ext cx="3672000" cy="369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8" name="Plassholder for tekst 4"/>
          <p:cNvSpPr>
            <a:spLocks noGrp="1"/>
          </p:cNvSpPr>
          <p:nvPr>
            <p:ph type="body" sz="quarter" idx="23"/>
          </p:nvPr>
        </p:nvSpPr>
        <p:spPr>
          <a:xfrm>
            <a:off x="4594074" y="306000"/>
            <a:ext cx="3680349" cy="354983"/>
          </a:xfrm>
        </p:spPr>
        <p:txBody>
          <a:bodyPr anchor="b"/>
          <a:lstStyle>
            <a:lvl1pPr marL="0" indent="0" algn="ctr">
              <a:buNone/>
              <a:defRPr sz="16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lassholder for tekst 4"/>
          <p:cNvSpPr>
            <a:spLocks noGrp="1"/>
          </p:cNvSpPr>
          <p:nvPr>
            <p:ph type="body" sz="quarter" idx="24"/>
          </p:nvPr>
        </p:nvSpPr>
        <p:spPr>
          <a:xfrm>
            <a:off x="799200" y="306000"/>
            <a:ext cx="3680349" cy="354983"/>
          </a:xfrm>
        </p:spPr>
        <p:txBody>
          <a:bodyPr anchor="b"/>
          <a:lstStyle>
            <a:lvl1pPr marL="0" indent="0" algn="ctr">
              <a:buNone/>
              <a:defRPr sz="16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96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, uten hoved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797522" y="921275"/>
            <a:ext cx="2448000" cy="3517395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7" name="Plassholder for tekst 4"/>
          <p:cNvSpPr>
            <a:spLocks noGrp="1"/>
          </p:cNvSpPr>
          <p:nvPr>
            <p:ph type="body" sz="quarter" idx="23"/>
          </p:nvPr>
        </p:nvSpPr>
        <p:spPr>
          <a:xfrm>
            <a:off x="3312481" y="30600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lassholder for innhold 3"/>
          <p:cNvSpPr>
            <a:spLocks noGrp="1"/>
          </p:cNvSpPr>
          <p:nvPr>
            <p:ph sz="half" idx="24"/>
          </p:nvPr>
        </p:nvSpPr>
        <p:spPr>
          <a:xfrm>
            <a:off x="3312000" y="921275"/>
            <a:ext cx="2448000" cy="3517395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25"/>
          </p:nvPr>
        </p:nvSpPr>
        <p:spPr>
          <a:xfrm>
            <a:off x="799200" y="30600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lassholder for innhold 3"/>
          <p:cNvSpPr>
            <a:spLocks noGrp="1"/>
          </p:cNvSpPr>
          <p:nvPr>
            <p:ph sz="half" idx="26"/>
          </p:nvPr>
        </p:nvSpPr>
        <p:spPr>
          <a:xfrm>
            <a:off x="5832000" y="921275"/>
            <a:ext cx="2448000" cy="3517395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7"/>
          </p:nvPr>
        </p:nvSpPr>
        <p:spPr>
          <a:xfrm>
            <a:off x="5832000" y="306000"/>
            <a:ext cx="2448000" cy="414208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89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, uten hoved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9200" y="591286"/>
            <a:ext cx="3708000" cy="180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	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innhold 2"/>
          <p:cNvSpPr>
            <a:spLocks noGrp="1"/>
          </p:cNvSpPr>
          <p:nvPr>
            <p:ph sz="half" idx="16"/>
          </p:nvPr>
        </p:nvSpPr>
        <p:spPr>
          <a:xfrm>
            <a:off x="4572000" y="591286"/>
            <a:ext cx="3708000" cy="180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7" name="Plassholder for innhold 2"/>
          <p:cNvSpPr>
            <a:spLocks noGrp="1"/>
          </p:cNvSpPr>
          <p:nvPr>
            <p:ph sz="half" idx="18"/>
          </p:nvPr>
        </p:nvSpPr>
        <p:spPr>
          <a:xfrm>
            <a:off x="797522" y="2811962"/>
            <a:ext cx="3708000" cy="180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Plassholder for innhold 2"/>
          <p:cNvSpPr>
            <a:spLocks noGrp="1"/>
          </p:cNvSpPr>
          <p:nvPr>
            <p:ph sz="half" idx="20"/>
          </p:nvPr>
        </p:nvSpPr>
        <p:spPr>
          <a:xfrm>
            <a:off x="4572000" y="2812500"/>
            <a:ext cx="3708000" cy="1800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4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4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799200" y="4705200"/>
            <a:ext cx="6656400" cy="288000"/>
          </a:xfrm>
        </p:spPr>
        <p:txBody>
          <a:bodyPr anchor="b"/>
          <a:lstStyle>
            <a:lvl1pPr marL="125" indent="0">
              <a:buFontTx/>
              <a:buNone/>
              <a:defRPr sz="1200"/>
            </a:lvl1pPr>
            <a:lvl2pPr marL="486000" indent="0">
              <a:buFontTx/>
              <a:buNone/>
              <a:defRPr/>
            </a:lvl2pPr>
            <a:lvl3pPr marL="882000" indent="0">
              <a:buFontTx/>
              <a:buNone/>
              <a:defRPr/>
            </a:lvl3pPr>
            <a:lvl4pPr marL="1278000" indent="0">
              <a:buFontTx/>
              <a:buNone/>
              <a:defRPr/>
            </a:lvl4pPr>
            <a:lvl5pPr marL="1674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nb-NO" dirty="0"/>
          </a:p>
        </p:txBody>
      </p:sp>
      <p:sp>
        <p:nvSpPr>
          <p:cNvPr id="27" name="Plassholder for tekst 4"/>
          <p:cNvSpPr>
            <a:spLocks noGrp="1"/>
          </p:cNvSpPr>
          <p:nvPr>
            <p:ph type="body" sz="quarter" idx="25"/>
          </p:nvPr>
        </p:nvSpPr>
        <p:spPr>
          <a:xfrm>
            <a:off x="4571100" y="306000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lassholder for tekst 4"/>
          <p:cNvSpPr>
            <a:spLocks noGrp="1"/>
          </p:cNvSpPr>
          <p:nvPr>
            <p:ph type="body" sz="quarter" idx="26"/>
          </p:nvPr>
        </p:nvSpPr>
        <p:spPr>
          <a:xfrm>
            <a:off x="799200" y="306000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lassholder for tekst 4"/>
          <p:cNvSpPr>
            <a:spLocks noGrp="1"/>
          </p:cNvSpPr>
          <p:nvPr>
            <p:ph type="body" sz="quarter" idx="27"/>
          </p:nvPr>
        </p:nvSpPr>
        <p:spPr>
          <a:xfrm>
            <a:off x="799200" y="2530826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lassholder for tekst 4"/>
          <p:cNvSpPr>
            <a:spLocks noGrp="1"/>
          </p:cNvSpPr>
          <p:nvPr>
            <p:ph type="body" sz="quarter" idx="28"/>
          </p:nvPr>
        </p:nvSpPr>
        <p:spPr>
          <a:xfrm>
            <a:off x="4572000" y="2530826"/>
            <a:ext cx="3708000" cy="216000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rgbClr val="7BB6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961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ellom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986400" y="2323160"/>
            <a:ext cx="7171200" cy="446276"/>
          </a:xfrm>
        </p:spPr>
        <p:txBody>
          <a:bodyPr wrap="square">
            <a:noAutofit/>
          </a:bodyPr>
          <a:lstStyle>
            <a:lvl1pPr>
              <a:defRPr sz="2900" cap="all" baseline="0"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86400" y="2791806"/>
            <a:ext cx="7171200" cy="246221"/>
          </a:xfrm>
        </p:spPr>
        <p:txBody>
          <a:bodyPr wrap="square">
            <a:noAutofit/>
          </a:bodyPr>
          <a:lstStyle>
            <a:lvl1pPr marL="0" indent="0" algn="l">
              <a:buNone/>
              <a:defRPr sz="1550" b="1" cap="all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248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797522" y="788400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279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860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047875" y="4805183"/>
            <a:ext cx="5049611" cy="20005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EA91F-65EF-4B46-93A3-A9158D418977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39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7522" y="307600"/>
            <a:ext cx="7473330" cy="47705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797522" y="788750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97522" y="1130400"/>
            <a:ext cx="7473600" cy="3492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629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7522" y="307600"/>
            <a:ext cx="7473330" cy="47705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797522" y="788750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97522" y="1130400"/>
            <a:ext cx="7473600" cy="3492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3914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7522" y="1130400"/>
            <a:ext cx="3672000" cy="34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06121" y="1130400"/>
            <a:ext cx="3672000" cy="3492000"/>
          </a:xfrm>
        </p:spPr>
        <p:txBody>
          <a:bodyPr/>
          <a:lstStyle>
            <a:lvl1pPr marL="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756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2pPr>
            <a:lvl3pPr marL="1152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1548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1944000" marR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0" marR="0" lvl="1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0" marR="0" lvl="2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0" marR="0" lvl="3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0" marR="0" lvl="4" indent="-27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797522" y="788901"/>
            <a:ext cx="7473329" cy="246221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7AB4C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Secondary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97521" y="4704653"/>
            <a:ext cx="6655183" cy="289112"/>
          </a:xfrm>
        </p:spPr>
        <p:txBody>
          <a:bodyPr anchor="b"/>
          <a:lstStyle>
            <a:lvl1pPr marL="125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50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11" y="4698491"/>
            <a:ext cx="475489" cy="445009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97522" y="307600"/>
            <a:ext cx="7473330" cy="47705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7522" y="1143000"/>
            <a:ext cx="7473330" cy="34606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150540" y="4793811"/>
            <a:ext cx="1080000" cy="2000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300">
                <a:solidFill>
                  <a:srgbClr val="2B7297"/>
                </a:solidFill>
              </a:defRPr>
            </a:lvl1pPr>
          </a:lstStyle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160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49" r:id="rId3"/>
    <p:sldLayoutId id="2147483666" r:id="rId4"/>
    <p:sldLayoutId id="2147483655" r:id="rId5"/>
    <p:sldLayoutId id="2147483706" r:id="rId6"/>
    <p:sldLayoutId id="2147483709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2B7297"/>
          </a:solidFill>
          <a:latin typeface="+mj-lt"/>
          <a:ea typeface="+mj-ea"/>
          <a:cs typeface="+mj-cs"/>
        </a:defRPr>
      </a:lvl1pPr>
    </p:titleStyle>
    <p:bodyStyle>
      <a:lvl1pPr marL="270000" indent="-269875" algn="l" defTabSz="914400" rtl="0" eaLnBrk="1" latinLnBrk="0" hangingPunct="1">
        <a:spcBef>
          <a:spcPts val="0"/>
        </a:spcBef>
        <a:buClr>
          <a:srgbClr val="7AB4CD"/>
        </a:buClr>
        <a:buFont typeface="Wingdings 2" panose="05020102010507070707" pitchFamily="18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56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11" y="4698491"/>
            <a:ext cx="475489" cy="445009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97522" y="307600"/>
            <a:ext cx="7473330" cy="47705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7522" y="1143000"/>
            <a:ext cx="7473330" cy="34606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150540" y="4793811"/>
            <a:ext cx="1080000" cy="2000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300">
                <a:solidFill>
                  <a:srgbClr val="2B7297"/>
                </a:solidFill>
              </a:defRPr>
            </a:lvl1pPr>
          </a:lstStyle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555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7" r:id="rId9"/>
    <p:sldLayoutId id="2147483710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2B7297"/>
          </a:solidFill>
          <a:latin typeface="+mj-lt"/>
          <a:ea typeface="+mj-ea"/>
          <a:cs typeface="+mj-cs"/>
        </a:defRPr>
      </a:lvl1pPr>
    </p:titleStyle>
    <p:bodyStyle>
      <a:lvl1pPr marL="270000" indent="-269875" algn="l" defTabSz="914400" rtl="0" eaLnBrk="1" latinLnBrk="0" hangingPunct="1">
        <a:spcBef>
          <a:spcPts val="0"/>
        </a:spcBef>
        <a:buClr>
          <a:srgbClr val="7AB4CD"/>
        </a:buClr>
        <a:buFont typeface="Wingdings 2" panose="05020102010507070707" pitchFamily="18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56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11" y="4698491"/>
            <a:ext cx="475489" cy="445009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97522" y="307600"/>
            <a:ext cx="7473330" cy="47705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7522" y="1143000"/>
            <a:ext cx="7473330" cy="34606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150540" y="4793811"/>
            <a:ext cx="1080000" cy="2000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300">
                <a:solidFill>
                  <a:srgbClr val="2B7297"/>
                </a:solidFill>
              </a:defRPr>
            </a:lvl1pPr>
          </a:lstStyle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144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2B7297"/>
          </a:solidFill>
          <a:latin typeface="+mj-lt"/>
          <a:ea typeface="+mj-ea"/>
          <a:cs typeface="+mj-cs"/>
        </a:defRPr>
      </a:lvl1pPr>
    </p:titleStyle>
    <p:bodyStyle>
      <a:lvl1pPr marL="270000" indent="-269875" algn="l" defTabSz="914400" rtl="0" eaLnBrk="1" latinLnBrk="0" hangingPunct="1">
        <a:spcBef>
          <a:spcPts val="0"/>
        </a:spcBef>
        <a:buClr>
          <a:srgbClr val="7AB4CD"/>
        </a:buClr>
        <a:buFont typeface="Wingdings 2" panose="05020102010507070707" pitchFamily="18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56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11" y="4698491"/>
            <a:ext cx="475489" cy="445009"/>
          </a:xfrm>
          <a:prstGeom prst="rect">
            <a:avLst/>
          </a:prstGeom>
        </p:spPr>
      </p:pic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7522" y="1143000"/>
            <a:ext cx="7473330" cy="34606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150540" y="4793811"/>
            <a:ext cx="1080000" cy="2000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300">
                <a:solidFill>
                  <a:srgbClr val="2B7297"/>
                </a:solidFill>
              </a:defRPr>
            </a:lvl1pPr>
          </a:lstStyle>
          <a:p>
            <a:fld id="{55EC0C5B-342C-47C6-AE3F-44B252F19D8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77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2B7297"/>
          </a:solidFill>
          <a:latin typeface="+mj-lt"/>
          <a:ea typeface="+mj-ea"/>
          <a:cs typeface="+mj-cs"/>
        </a:defRPr>
      </a:lvl1pPr>
    </p:titleStyle>
    <p:bodyStyle>
      <a:lvl1pPr marL="270000" indent="-269875" algn="l" defTabSz="914400" rtl="0" eaLnBrk="1" latinLnBrk="0" hangingPunct="1">
        <a:spcBef>
          <a:spcPts val="0"/>
        </a:spcBef>
        <a:buClr>
          <a:srgbClr val="7AB4CD"/>
        </a:buClr>
        <a:buFont typeface="Wingdings 2" panose="05020102010507070707" pitchFamily="18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56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000" indent="-270000" algn="l" defTabSz="914400" rtl="0" eaLnBrk="1" latinLnBrk="0" hangingPunct="1">
        <a:spcBef>
          <a:spcPts val="0"/>
        </a:spcBef>
        <a:buClr>
          <a:srgbClr val="7AB4CD"/>
        </a:buClr>
        <a:buFont typeface="Calibri" panose="020F050202020403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000" indent="-270000" algn="l" defTabSz="914400" rtl="0" eaLnBrk="1" latinLnBrk="0" hangingPunct="1">
        <a:spcBef>
          <a:spcPts val="0"/>
        </a:spcBef>
        <a:buClr>
          <a:srgbClr val="7AB4CD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no/url?sa=i&amp;rct=j&amp;q=&amp;esrc=s&amp;source=images&amp;cd=&amp;cad=rja&amp;uact=8&amp;ved=0ahUKEwiX1cjE99PLAhUlEJoKHWatDXgQjRwIBw&amp;url=http://www.innsikten.no/index.php?kategori%3D15%26id%3D219&amp;psig=AFQjCNFf5hFDxePNq2tJYYnHAfH5-Lao_Q&amp;ust=1458723705242038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no/url?sa=i&amp;rct=j&amp;q=&amp;esrc=s&amp;source=images&amp;cd=&amp;cad=rja&amp;uact=8&amp;ved=0ahUKEwiX1cjE99PLAhUlEJoKHWatDXgQjRwIBw&amp;url=http://www.innsikten.no/index.php?kategori%3D15%26id%3D219&amp;psig=AFQjCNFf5hFDxePNq2tJYYnHAfH5-Lao_Q&amp;ust=1458723705242038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no/url?sa=i&amp;rct=j&amp;q=&amp;esrc=s&amp;source=images&amp;cd=&amp;cad=rja&amp;uact=8&amp;ved=0ahUKEwiX1cjE99PLAhUlEJoKHWatDXgQjRwIBw&amp;url=http://www.innsikten.no/index.php?kategori%3D15%26id%3D219&amp;psig=AFQjCNFf5hFDxePNq2tJYYnHAfH5-Lao_Q&amp;ust=1458723705242038" TargetMode="Externa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1910666"/>
            <a:ext cx="4701704" cy="714042"/>
          </a:xfrm>
        </p:spPr>
        <p:txBody>
          <a:bodyPr/>
          <a:lstStyle/>
          <a:p>
            <a:r>
              <a:rPr lang="nb-NO" dirty="0"/>
              <a:t>Norges Bank 1816-2016</a:t>
            </a:r>
            <a:br>
              <a:rPr lang="nb-NO" dirty="0"/>
            </a:b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3928" y="2586608"/>
            <a:ext cx="4413672" cy="715581"/>
          </a:xfrm>
        </p:spPr>
        <p:txBody>
          <a:bodyPr/>
          <a:lstStyle/>
          <a:p>
            <a:r>
              <a:rPr lang="nb-NO" dirty="0"/>
              <a:t>Rettshistorisk forening</a:t>
            </a:r>
          </a:p>
          <a:p>
            <a:r>
              <a:rPr lang="nb-NO" dirty="0"/>
              <a:t>20 april 2016</a:t>
            </a:r>
          </a:p>
          <a:p>
            <a:r>
              <a:rPr lang="nb-NO" dirty="0"/>
              <a:t>Jan F. Qvigstad</a:t>
            </a:r>
          </a:p>
        </p:txBody>
      </p:sp>
    </p:spTree>
    <p:extLst>
      <p:ext uri="{BB962C8B-B14F-4D97-AF65-F5344CB8AC3E}">
        <p14:creationId xmlns:p14="http://schemas.microsoft.com/office/powerpoint/2010/main" val="2668825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_active\LangeLinjer\Eviews\FXspesidaler\pre1813courantn.e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9502"/>
            <a:ext cx="7632848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EEA91F-65EF-4B46-93A3-A9158D418977}" type="slidenum">
              <a:rPr lang="nb-NO" smtClean="0"/>
              <a:pPr>
                <a:defRPr/>
              </a:pPr>
              <a:t>10</a:t>
            </a:fld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00" y="426668"/>
            <a:ext cx="7427224" cy="77692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b-NO" sz="3200" dirty="0"/>
              <a:t>Sedlene falt kraftig i verdi </a:t>
            </a:r>
            <a:br>
              <a:rPr lang="nb-NO" sz="3200" dirty="0"/>
            </a:br>
            <a:r>
              <a:rPr lang="nb-NO" sz="1800" dirty="0"/>
              <a:t>Seddelverdi i prosent av sølvverdi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88" y="4863667"/>
            <a:ext cx="2561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Kilde: Svendsen og Hansen (1968)</a:t>
            </a:r>
          </a:p>
        </p:txBody>
      </p:sp>
      <p:sp>
        <p:nvSpPr>
          <p:cNvPr id="3" name="Bildeforklaring formet som en ellipse 2"/>
          <p:cNvSpPr/>
          <p:nvPr/>
        </p:nvSpPr>
        <p:spPr>
          <a:xfrm>
            <a:off x="7491046" y="2658795"/>
            <a:ext cx="1470074" cy="992476"/>
          </a:xfrm>
          <a:prstGeom prst="wedgeEllipseCallout">
            <a:avLst>
              <a:gd name="adj1" fmla="val -37462"/>
              <a:gd name="adj2" fmla="val 90792"/>
            </a:avLst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nb-NO" sz="1400" dirty="0">
                <a:solidFill>
                  <a:schemeClr val="tx1"/>
                </a:solidFill>
              </a:rPr>
              <a:t>…men 1816-løftet ble holdt!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83405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1200" y="539213"/>
            <a:ext cx="7214400" cy="477054"/>
          </a:xfrm>
        </p:spPr>
        <p:txBody>
          <a:bodyPr/>
          <a:lstStyle/>
          <a:p>
            <a:pPr algn="ctr"/>
            <a:r>
              <a:rPr lang="nb-NO" dirty="0"/>
              <a:t>Prins Christian Fredriks </a:t>
            </a:r>
            <a:br>
              <a:rPr lang="nb-NO" dirty="0"/>
            </a:br>
            <a:r>
              <a:rPr lang="nb-NO" dirty="0"/>
              <a:t>opprørshandling 27. januar 1814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11</a:t>
            </a:fld>
            <a:endParaRPr lang="nb-NO" dirty="0"/>
          </a:p>
        </p:txBody>
      </p:sp>
      <p:pic>
        <p:nvPicPr>
          <p:cNvPr id="11266" name="Picture 2" descr="\\Oslodata2\jfq\My Documents\PPoint\Jobb 2015\NB 200 år - en skoletime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2" y="1205951"/>
            <a:ext cx="7265963" cy="392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033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Grunnlovens paragraf 75c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12</a:t>
            </a:fld>
            <a:endParaRPr lang="nb-NO" dirty="0"/>
          </a:p>
        </p:txBody>
      </p:sp>
      <p:sp>
        <p:nvSpPr>
          <p:cNvPr id="18" name="Undertittel 1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 algn="ctr"/>
            <a:r>
              <a:rPr lang="nb-NO" dirty="0"/>
              <a:t>«Det tilkommer Stortinget å føre oppsyn med rikets pengevesen»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8"/>
          <a:stretch/>
        </p:blipFill>
        <p:spPr bwMode="auto">
          <a:xfrm>
            <a:off x="767715" y="1622861"/>
            <a:ext cx="1943100" cy="271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http://forskning.no/sites/forskning.no/files/styles/full_width/public/363930_Eidsvoll_riksraad_1814_None.jpg?itok=--pWczQ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38" y="1639662"/>
            <a:ext cx="4019550" cy="269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://upload.wikimedia.org/wikipedia/commons/thumb/1/19/Karl_XIV_Johan,_king_of_Sweden_and_Norway,_painted_by_Fredric_Westin.jpg/220px-Karl_XIV_Johan,_king_of_Sweden_and_Norway,_painted_by_Fredric_Westi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" r="5506"/>
          <a:stretch/>
        </p:blipFill>
        <p:spPr bwMode="auto">
          <a:xfrm>
            <a:off x="6589688" y="1639662"/>
            <a:ext cx="1790700" cy="269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22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>
          <a:xfrm>
            <a:off x="959547" y="543454"/>
            <a:ext cx="7171200" cy="246221"/>
          </a:xfrm>
        </p:spPr>
        <p:txBody>
          <a:bodyPr/>
          <a:lstStyle/>
          <a:p>
            <a:pPr algn="ctr"/>
            <a:r>
              <a:rPr lang="nb-NO" sz="4400" dirty="0"/>
              <a:t>				     1816-1850</a:t>
            </a:r>
          </a:p>
          <a:p>
            <a:pPr algn="ctr"/>
            <a:r>
              <a:rPr lang="nb-NO" dirty="0"/>
              <a:t>					En trang fødsel </a:t>
            </a:r>
          </a:p>
          <a:p>
            <a:pPr algn="ctr"/>
            <a:r>
              <a:rPr lang="nb-NO" dirty="0"/>
              <a:t>					- og et langt løfte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294967295"/>
          </p:nvPr>
        </p:nvSpPr>
        <p:spPr>
          <a:xfrm>
            <a:off x="8062913" y="4794250"/>
            <a:ext cx="1081087" cy="200025"/>
          </a:xfrm>
        </p:spPr>
        <p:txBody>
          <a:bodyPr/>
          <a:lstStyle/>
          <a:p>
            <a:fld id="{55EC0C5B-342C-47C6-AE3F-44B252F19D8E}" type="slidenum">
              <a:rPr lang="nb-NO" smtClean="0"/>
              <a:pPr/>
              <a:t>13</a:t>
            </a:fld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4294967295"/>
          </p:nvPr>
        </p:nvSpPr>
        <p:spPr>
          <a:xfrm>
            <a:off x="0" y="4705350"/>
            <a:ext cx="6656388" cy="288925"/>
          </a:xfrm>
        </p:spPr>
        <p:txBody>
          <a:bodyPr/>
          <a:lstStyle/>
          <a:p>
            <a:pPr algn="ctr"/>
            <a:r>
              <a:rPr lang="nl-NL" dirty="0"/>
              <a:t>			</a:t>
            </a:r>
            <a:endParaRPr lang="nb-N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56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5416061" y="3465048"/>
            <a:ext cx="1911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Wedel Jarlsberg </a:t>
            </a:r>
          </a:p>
          <a:p>
            <a:r>
              <a:rPr lang="nb-NO" dirty="0"/>
              <a:t>1779-1840 </a:t>
            </a:r>
          </a:p>
        </p:txBody>
      </p:sp>
    </p:spTree>
    <p:extLst>
      <p:ext uri="{BB962C8B-B14F-4D97-AF65-F5344CB8AC3E}">
        <p14:creationId xmlns:p14="http://schemas.microsoft.com/office/powerpoint/2010/main" val="678038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dirty="0"/>
              <a:t>Noen må gjøre jobben - «noen» ble Norges Bank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14</a:t>
            </a:fld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6116680" y="1772993"/>
            <a:ext cx="2708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Lovene om Norges Bank og pengevesenet </a:t>
            </a:r>
            <a:br>
              <a:rPr lang="nb-NO" dirty="0"/>
            </a:br>
            <a:r>
              <a:rPr lang="nb-NO" dirty="0"/>
              <a:t>sanksjonert av kong Carl XIII/Karl II i statsråd 14. juni 1816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849109"/>
            <a:ext cx="5969782" cy="429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469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Norges Banks hovedsete i Trondhjem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15</a:t>
            </a:fld>
            <a:endParaRPr lang="nb-NO" dirty="0"/>
          </a:p>
        </p:txBody>
      </p:sp>
      <p:sp>
        <p:nvSpPr>
          <p:cNvPr id="6" name="Undertittel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 algn="ctr"/>
            <a:r>
              <a:rPr lang="nb-NO" dirty="0"/>
              <a:t>Første direksjonsmøte i banken holdt 25. januar 1817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lang="nb-NO" dirty="0"/>
              <a:t>Stiftsgården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38" y="1130300"/>
            <a:ext cx="7189323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513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En trang fødsel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16</a:t>
            </a:fld>
            <a:endParaRPr lang="nb-N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131559"/>
            <a:ext cx="4875114" cy="377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687" y="1131559"/>
            <a:ext cx="3580443" cy="38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243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En trang fødsel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17</a:t>
            </a:fld>
            <a:endParaRPr lang="nb-N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131559"/>
            <a:ext cx="4875114" cy="377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687" y="1131559"/>
            <a:ext cx="3580443" cy="38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ildeforklaring formet som en ellipse 2"/>
          <p:cNvSpPr/>
          <p:nvPr/>
        </p:nvSpPr>
        <p:spPr>
          <a:xfrm>
            <a:off x="3740521" y="1470074"/>
            <a:ext cx="2508331" cy="753325"/>
          </a:xfrm>
          <a:prstGeom prst="wedgeEllipseCallout">
            <a:avLst>
              <a:gd name="adj1" fmla="val -152911"/>
              <a:gd name="adj2" fmla="val 653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Samuel Harris: </a:t>
            </a:r>
          </a:p>
          <a:p>
            <a:pPr algn="ctr"/>
            <a:r>
              <a:rPr lang="nb-NO" sz="1200" dirty="0">
                <a:solidFill>
                  <a:schemeClr val="tx1"/>
                </a:solidFill>
              </a:rPr>
              <a:t>17 speciedaler i sølvgjenstander</a:t>
            </a:r>
          </a:p>
        </p:txBody>
      </p:sp>
    </p:spTree>
    <p:extLst>
      <p:ext uri="{BB962C8B-B14F-4D97-AF65-F5344CB8AC3E}">
        <p14:creationId xmlns:p14="http://schemas.microsoft.com/office/powerpoint/2010/main" val="1049223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En trang fødsel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18</a:t>
            </a:fld>
            <a:endParaRPr lang="nb-N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131559"/>
            <a:ext cx="4875114" cy="377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687" y="1131559"/>
            <a:ext cx="3580443" cy="38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ildeforklaring formet som en ellipse 2"/>
          <p:cNvSpPr/>
          <p:nvPr/>
        </p:nvSpPr>
        <p:spPr>
          <a:xfrm>
            <a:off x="3740521" y="1470074"/>
            <a:ext cx="2508331" cy="753325"/>
          </a:xfrm>
          <a:prstGeom prst="wedgeEllipseCallout">
            <a:avLst>
              <a:gd name="adj1" fmla="val 119376"/>
              <a:gd name="adj2" fmla="val 2016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Elling Christiansen:</a:t>
            </a:r>
          </a:p>
          <a:p>
            <a:pPr algn="ctr"/>
            <a:r>
              <a:rPr lang="nb-NO" sz="1200" dirty="0">
                <a:solidFill>
                  <a:schemeClr val="tx1"/>
                </a:solidFill>
              </a:rPr>
              <a:t>50 speciedaler i mynt i edelt metall</a:t>
            </a:r>
          </a:p>
        </p:txBody>
      </p:sp>
    </p:spTree>
    <p:extLst>
      <p:ext uri="{BB962C8B-B14F-4D97-AF65-F5344CB8AC3E}">
        <p14:creationId xmlns:p14="http://schemas.microsoft.com/office/powerpoint/2010/main" val="1932260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En trang fødsel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19</a:t>
            </a:fld>
            <a:endParaRPr lang="nb-N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131559"/>
            <a:ext cx="4875114" cy="377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687" y="1131559"/>
            <a:ext cx="3580443" cy="38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ildeforklaring formet som en ellipse 2"/>
          <p:cNvSpPr/>
          <p:nvPr/>
        </p:nvSpPr>
        <p:spPr>
          <a:xfrm>
            <a:off x="3740521" y="1470073"/>
            <a:ext cx="2508331" cy="753325"/>
          </a:xfrm>
          <a:prstGeom prst="wedgeEllipseCallout">
            <a:avLst>
              <a:gd name="adj1" fmla="val -45230"/>
              <a:gd name="adj2" fmla="val 1045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Gulbrand Gullichsen:</a:t>
            </a:r>
          </a:p>
          <a:p>
            <a:pPr algn="ctr"/>
            <a:r>
              <a:rPr lang="nb-NO" sz="1200" dirty="0">
                <a:solidFill>
                  <a:schemeClr val="tx1"/>
                </a:solidFill>
              </a:rPr>
              <a:t>5 speciedaler i gamle riksbanksedler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119743"/>
            <a:ext cx="3439551" cy="285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9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Bokprosjektet 2007-2016</a:t>
            </a:r>
          </a:p>
        </p:txBody>
      </p:sp>
      <p:pic>
        <p:nvPicPr>
          <p:cNvPr id="24578" name="Picture 2" descr="http://innsikten.no/bilder/files/Blogg/Isfjell%20til%20venstre%208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45" y="825162"/>
            <a:ext cx="6239023" cy="417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797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Omveksling fra riksbankdaler til speciedaler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20</a:t>
            </a:fld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86" y="965451"/>
            <a:ext cx="3404382" cy="411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173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Omveksling fra riksbankdaler til speciedaler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21</a:t>
            </a:fld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86" y="965451"/>
            <a:ext cx="3404382" cy="411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ihåndsform 8"/>
          <p:cNvSpPr/>
          <p:nvPr/>
        </p:nvSpPr>
        <p:spPr>
          <a:xfrm>
            <a:off x="3643438" y="3643532"/>
            <a:ext cx="1463134" cy="569742"/>
          </a:xfrm>
          <a:custGeom>
            <a:avLst/>
            <a:gdLst>
              <a:gd name="connsiteX0" fmla="*/ 94 w 1463134"/>
              <a:gd name="connsiteY0" fmla="*/ 309490 h 569742"/>
              <a:gd name="connsiteX1" fmla="*/ 14162 w 1463134"/>
              <a:gd name="connsiteY1" fmla="*/ 211016 h 569742"/>
              <a:gd name="connsiteX2" fmla="*/ 21196 w 1463134"/>
              <a:gd name="connsiteY2" fmla="*/ 175846 h 569742"/>
              <a:gd name="connsiteX3" fmla="*/ 70433 w 1463134"/>
              <a:gd name="connsiteY3" fmla="*/ 105508 h 569742"/>
              <a:gd name="connsiteX4" fmla="*/ 91534 w 1463134"/>
              <a:gd name="connsiteY4" fmla="*/ 56271 h 569742"/>
              <a:gd name="connsiteX5" fmla="*/ 119670 w 1463134"/>
              <a:gd name="connsiteY5" fmla="*/ 42203 h 569742"/>
              <a:gd name="connsiteX6" fmla="*/ 239245 w 1463134"/>
              <a:gd name="connsiteY6" fmla="*/ 21102 h 569742"/>
              <a:gd name="connsiteX7" fmla="*/ 443227 w 1463134"/>
              <a:gd name="connsiteY7" fmla="*/ 0 h 569742"/>
              <a:gd name="connsiteX8" fmla="*/ 590937 w 1463134"/>
              <a:gd name="connsiteY8" fmla="*/ 14068 h 569742"/>
              <a:gd name="connsiteX9" fmla="*/ 689411 w 1463134"/>
              <a:gd name="connsiteY9" fmla="*/ 28136 h 569742"/>
              <a:gd name="connsiteX10" fmla="*/ 738648 w 1463134"/>
              <a:gd name="connsiteY10" fmla="*/ 35170 h 569742"/>
              <a:gd name="connsiteX11" fmla="*/ 830088 w 1463134"/>
              <a:gd name="connsiteY11" fmla="*/ 56271 h 569742"/>
              <a:gd name="connsiteX12" fmla="*/ 1083307 w 1463134"/>
              <a:gd name="connsiteY12" fmla="*/ 77373 h 569742"/>
              <a:gd name="connsiteX13" fmla="*/ 1181780 w 1463134"/>
              <a:gd name="connsiteY13" fmla="*/ 91440 h 569742"/>
              <a:gd name="connsiteX14" fmla="*/ 1202882 w 1463134"/>
              <a:gd name="connsiteY14" fmla="*/ 98474 h 569742"/>
              <a:gd name="connsiteX15" fmla="*/ 1238051 w 1463134"/>
              <a:gd name="connsiteY15" fmla="*/ 105508 h 569742"/>
              <a:gd name="connsiteX16" fmla="*/ 1259153 w 1463134"/>
              <a:gd name="connsiteY16" fmla="*/ 112542 h 569742"/>
              <a:gd name="connsiteX17" fmla="*/ 1308390 w 1463134"/>
              <a:gd name="connsiteY17" fmla="*/ 126610 h 569742"/>
              <a:gd name="connsiteX18" fmla="*/ 1357627 w 1463134"/>
              <a:gd name="connsiteY18" fmla="*/ 140677 h 569742"/>
              <a:gd name="connsiteX19" fmla="*/ 1420931 w 1463134"/>
              <a:gd name="connsiteY19" fmla="*/ 189914 h 569742"/>
              <a:gd name="connsiteX20" fmla="*/ 1434999 w 1463134"/>
              <a:gd name="connsiteY20" fmla="*/ 225083 h 569742"/>
              <a:gd name="connsiteX21" fmla="*/ 1463134 w 1463134"/>
              <a:gd name="connsiteY21" fmla="*/ 281354 h 569742"/>
              <a:gd name="connsiteX22" fmla="*/ 1442033 w 1463134"/>
              <a:gd name="connsiteY22" fmla="*/ 372794 h 569742"/>
              <a:gd name="connsiteX23" fmla="*/ 1420931 w 1463134"/>
              <a:gd name="connsiteY23" fmla="*/ 422031 h 569742"/>
              <a:gd name="connsiteX24" fmla="*/ 1399830 w 1463134"/>
              <a:gd name="connsiteY24" fmla="*/ 436099 h 569742"/>
              <a:gd name="connsiteX25" fmla="*/ 1336525 w 1463134"/>
              <a:gd name="connsiteY25" fmla="*/ 464234 h 569742"/>
              <a:gd name="connsiteX26" fmla="*/ 1315424 w 1463134"/>
              <a:gd name="connsiteY26" fmla="*/ 471268 h 569742"/>
              <a:gd name="connsiteX27" fmla="*/ 1223984 w 1463134"/>
              <a:gd name="connsiteY27" fmla="*/ 492370 h 569742"/>
              <a:gd name="connsiteX28" fmla="*/ 1188814 w 1463134"/>
              <a:gd name="connsiteY28" fmla="*/ 513471 h 569742"/>
              <a:gd name="connsiteX29" fmla="*/ 1097374 w 1463134"/>
              <a:gd name="connsiteY29" fmla="*/ 520505 h 569742"/>
              <a:gd name="connsiteX30" fmla="*/ 1020002 w 1463134"/>
              <a:gd name="connsiteY30" fmla="*/ 527539 h 569742"/>
              <a:gd name="connsiteX31" fmla="*/ 851190 w 1463134"/>
              <a:gd name="connsiteY31" fmla="*/ 541606 h 569742"/>
              <a:gd name="connsiteX32" fmla="*/ 696445 w 1463134"/>
              <a:gd name="connsiteY32" fmla="*/ 562708 h 569742"/>
              <a:gd name="connsiteX33" fmla="*/ 534667 w 1463134"/>
              <a:gd name="connsiteY33" fmla="*/ 569742 h 569742"/>
              <a:gd name="connsiteX34" fmla="*/ 344753 w 1463134"/>
              <a:gd name="connsiteY34" fmla="*/ 562708 h 569742"/>
              <a:gd name="connsiteX35" fmla="*/ 316617 w 1463134"/>
              <a:gd name="connsiteY35" fmla="*/ 548640 h 569742"/>
              <a:gd name="connsiteX36" fmla="*/ 267380 w 1463134"/>
              <a:gd name="connsiteY36" fmla="*/ 534573 h 569742"/>
              <a:gd name="connsiteX37" fmla="*/ 246279 w 1463134"/>
              <a:gd name="connsiteY37" fmla="*/ 527539 h 569742"/>
              <a:gd name="connsiteX38" fmla="*/ 218144 w 1463134"/>
              <a:gd name="connsiteY38" fmla="*/ 506437 h 569742"/>
              <a:gd name="connsiteX39" fmla="*/ 197042 w 1463134"/>
              <a:gd name="connsiteY39" fmla="*/ 485336 h 569742"/>
              <a:gd name="connsiteX40" fmla="*/ 175940 w 1463134"/>
              <a:gd name="connsiteY40" fmla="*/ 471268 h 569742"/>
              <a:gd name="connsiteX41" fmla="*/ 154839 w 1463134"/>
              <a:gd name="connsiteY41" fmla="*/ 450166 h 569742"/>
              <a:gd name="connsiteX42" fmla="*/ 91534 w 1463134"/>
              <a:gd name="connsiteY42" fmla="*/ 393896 h 569742"/>
              <a:gd name="connsiteX43" fmla="*/ 77467 w 1463134"/>
              <a:gd name="connsiteY43" fmla="*/ 372794 h 569742"/>
              <a:gd name="connsiteX44" fmla="*/ 70433 w 1463134"/>
              <a:gd name="connsiteY44" fmla="*/ 351693 h 569742"/>
              <a:gd name="connsiteX45" fmla="*/ 49331 w 1463134"/>
              <a:gd name="connsiteY45" fmla="*/ 330591 h 569742"/>
              <a:gd name="connsiteX46" fmla="*/ 42297 w 1463134"/>
              <a:gd name="connsiteY46" fmla="*/ 309490 h 569742"/>
              <a:gd name="connsiteX47" fmla="*/ 21196 w 1463134"/>
              <a:gd name="connsiteY47" fmla="*/ 302456 h 569742"/>
              <a:gd name="connsiteX48" fmla="*/ 94 w 1463134"/>
              <a:gd name="connsiteY48" fmla="*/ 309490 h 56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63134" h="569742">
                <a:moveTo>
                  <a:pt x="94" y="309490"/>
                </a:moveTo>
                <a:cubicBezTo>
                  <a:pt x="-1078" y="294250"/>
                  <a:pt x="8991" y="243768"/>
                  <a:pt x="14162" y="211016"/>
                </a:cubicBezTo>
                <a:cubicBezTo>
                  <a:pt x="16027" y="199207"/>
                  <a:pt x="16756" y="186946"/>
                  <a:pt x="21196" y="175846"/>
                </a:cubicBezTo>
                <a:cubicBezTo>
                  <a:pt x="30805" y="151823"/>
                  <a:pt x="54858" y="124976"/>
                  <a:pt x="70433" y="105508"/>
                </a:cubicBezTo>
                <a:cubicBezTo>
                  <a:pt x="74839" y="87884"/>
                  <a:pt x="76196" y="69053"/>
                  <a:pt x="91534" y="56271"/>
                </a:cubicBezTo>
                <a:cubicBezTo>
                  <a:pt x="99589" y="49558"/>
                  <a:pt x="109722" y="45519"/>
                  <a:pt x="119670" y="42203"/>
                </a:cubicBezTo>
                <a:cubicBezTo>
                  <a:pt x="166522" y="26586"/>
                  <a:pt x="189686" y="26319"/>
                  <a:pt x="239245" y="21102"/>
                </a:cubicBezTo>
                <a:lnTo>
                  <a:pt x="443227" y="0"/>
                </a:lnTo>
                <a:cubicBezTo>
                  <a:pt x="498949" y="4644"/>
                  <a:pt x="537054" y="7040"/>
                  <a:pt x="590937" y="14068"/>
                </a:cubicBezTo>
                <a:cubicBezTo>
                  <a:pt x="623816" y="18357"/>
                  <a:pt x="656586" y="23447"/>
                  <a:pt x="689411" y="28136"/>
                </a:cubicBezTo>
                <a:lnTo>
                  <a:pt x="738648" y="35170"/>
                </a:lnTo>
                <a:cubicBezTo>
                  <a:pt x="782434" y="49763"/>
                  <a:pt x="752480" y="40749"/>
                  <a:pt x="830088" y="56271"/>
                </a:cubicBezTo>
                <a:cubicBezTo>
                  <a:pt x="872279" y="64709"/>
                  <a:pt x="1025506" y="72119"/>
                  <a:pt x="1083307" y="77373"/>
                </a:cubicBezTo>
                <a:cubicBezTo>
                  <a:pt x="1101334" y="79012"/>
                  <a:pt x="1160463" y="86703"/>
                  <a:pt x="1181780" y="91440"/>
                </a:cubicBezTo>
                <a:cubicBezTo>
                  <a:pt x="1189018" y="93048"/>
                  <a:pt x="1195689" y="96676"/>
                  <a:pt x="1202882" y="98474"/>
                </a:cubicBezTo>
                <a:cubicBezTo>
                  <a:pt x="1214480" y="101374"/>
                  <a:pt x="1226453" y="102608"/>
                  <a:pt x="1238051" y="105508"/>
                </a:cubicBezTo>
                <a:cubicBezTo>
                  <a:pt x="1245244" y="107306"/>
                  <a:pt x="1252051" y="110411"/>
                  <a:pt x="1259153" y="112542"/>
                </a:cubicBezTo>
                <a:cubicBezTo>
                  <a:pt x="1275502" y="117447"/>
                  <a:pt x="1292041" y="121705"/>
                  <a:pt x="1308390" y="126610"/>
                </a:cubicBezTo>
                <a:cubicBezTo>
                  <a:pt x="1358830" y="141742"/>
                  <a:pt x="1296001" y="125270"/>
                  <a:pt x="1357627" y="140677"/>
                </a:cubicBezTo>
                <a:cubicBezTo>
                  <a:pt x="1408106" y="174331"/>
                  <a:pt x="1387875" y="156858"/>
                  <a:pt x="1420931" y="189914"/>
                </a:cubicBezTo>
                <a:cubicBezTo>
                  <a:pt x="1425620" y="201637"/>
                  <a:pt x="1428867" y="214046"/>
                  <a:pt x="1434999" y="225083"/>
                </a:cubicBezTo>
                <a:cubicBezTo>
                  <a:pt x="1467606" y="283777"/>
                  <a:pt x="1448551" y="223025"/>
                  <a:pt x="1463134" y="281354"/>
                </a:cubicBezTo>
                <a:cubicBezTo>
                  <a:pt x="1452557" y="376549"/>
                  <a:pt x="1466773" y="315066"/>
                  <a:pt x="1442033" y="372794"/>
                </a:cubicBezTo>
                <a:cubicBezTo>
                  <a:pt x="1434272" y="390904"/>
                  <a:pt x="1434654" y="405563"/>
                  <a:pt x="1420931" y="422031"/>
                </a:cubicBezTo>
                <a:cubicBezTo>
                  <a:pt x="1415519" y="428525"/>
                  <a:pt x="1406709" y="431186"/>
                  <a:pt x="1399830" y="436099"/>
                </a:cubicBezTo>
                <a:cubicBezTo>
                  <a:pt x="1354304" y="468618"/>
                  <a:pt x="1391170" y="450572"/>
                  <a:pt x="1336525" y="464234"/>
                </a:cubicBezTo>
                <a:cubicBezTo>
                  <a:pt x="1329332" y="466032"/>
                  <a:pt x="1322577" y="469317"/>
                  <a:pt x="1315424" y="471268"/>
                </a:cubicBezTo>
                <a:cubicBezTo>
                  <a:pt x="1268766" y="483993"/>
                  <a:pt x="1264996" y="484167"/>
                  <a:pt x="1223984" y="492370"/>
                </a:cubicBezTo>
                <a:cubicBezTo>
                  <a:pt x="1212261" y="499404"/>
                  <a:pt x="1202160" y="510505"/>
                  <a:pt x="1188814" y="513471"/>
                </a:cubicBezTo>
                <a:cubicBezTo>
                  <a:pt x="1158972" y="520102"/>
                  <a:pt x="1127838" y="517966"/>
                  <a:pt x="1097374" y="520505"/>
                </a:cubicBezTo>
                <a:lnTo>
                  <a:pt x="1020002" y="527539"/>
                </a:lnTo>
                <a:cubicBezTo>
                  <a:pt x="940834" y="533629"/>
                  <a:pt x="920900" y="532100"/>
                  <a:pt x="851190" y="541606"/>
                </a:cubicBezTo>
                <a:cubicBezTo>
                  <a:pt x="801964" y="548319"/>
                  <a:pt x="746890" y="559555"/>
                  <a:pt x="696445" y="562708"/>
                </a:cubicBezTo>
                <a:cubicBezTo>
                  <a:pt x="642573" y="566075"/>
                  <a:pt x="588593" y="567397"/>
                  <a:pt x="534667" y="569742"/>
                </a:cubicBezTo>
                <a:cubicBezTo>
                  <a:pt x="471362" y="567397"/>
                  <a:pt x="407806" y="568810"/>
                  <a:pt x="344753" y="562708"/>
                </a:cubicBezTo>
                <a:cubicBezTo>
                  <a:pt x="334316" y="561698"/>
                  <a:pt x="326255" y="552771"/>
                  <a:pt x="316617" y="548640"/>
                </a:cubicBezTo>
                <a:cubicBezTo>
                  <a:pt x="299745" y="541409"/>
                  <a:pt x="285237" y="539675"/>
                  <a:pt x="267380" y="534573"/>
                </a:cubicBezTo>
                <a:cubicBezTo>
                  <a:pt x="260251" y="532536"/>
                  <a:pt x="253313" y="529884"/>
                  <a:pt x="246279" y="527539"/>
                </a:cubicBezTo>
                <a:cubicBezTo>
                  <a:pt x="236901" y="520505"/>
                  <a:pt x="227045" y="514066"/>
                  <a:pt x="218144" y="506437"/>
                </a:cubicBezTo>
                <a:cubicBezTo>
                  <a:pt x="210591" y="499963"/>
                  <a:pt x="204684" y="491704"/>
                  <a:pt x="197042" y="485336"/>
                </a:cubicBezTo>
                <a:cubicBezTo>
                  <a:pt x="190548" y="479924"/>
                  <a:pt x="182434" y="476680"/>
                  <a:pt x="175940" y="471268"/>
                </a:cubicBezTo>
                <a:cubicBezTo>
                  <a:pt x="168298" y="464900"/>
                  <a:pt x="162481" y="456534"/>
                  <a:pt x="154839" y="450166"/>
                </a:cubicBezTo>
                <a:cubicBezTo>
                  <a:pt x="123124" y="423737"/>
                  <a:pt x="125734" y="445200"/>
                  <a:pt x="91534" y="393896"/>
                </a:cubicBezTo>
                <a:cubicBezTo>
                  <a:pt x="86845" y="386862"/>
                  <a:pt x="81248" y="380355"/>
                  <a:pt x="77467" y="372794"/>
                </a:cubicBezTo>
                <a:cubicBezTo>
                  <a:pt x="74151" y="366163"/>
                  <a:pt x="74546" y="357862"/>
                  <a:pt x="70433" y="351693"/>
                </a:cubicBezTo>
                <a:cubicBezTo>
                  <a:pt x="64915" y="343416"/>
                  <a:pt x="56365" y="337625"/>
                  <a:pt x="49331" y="330591"/>
                </a:cubicBezTo>
                <a:cubicBezTo>
                  <a:pt x="46986" y="323557"/>
                  <a:pt x="47540" y="314733"/>
                  <a:pt x="42297" y="309490"/>
                </a:cubicBezTo>
                <a:cubicBezTo>
                  <a:pt x="37054" y="304247"/>
                  <a:pt x="27827" y="305772"/>
                  <a:pt x="21196" y="302456"/>
                </a:cubicBezTo>
                <a:cubicBezTo>
                  <a:pt x="18230" y="300973"/>
                  <a:pt x="1266" y="324730"/>
                  <a:pt x="94" y="30949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1798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_active\LangeLinjer\Eviews\MHN\dncpi_1800_1830na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15566"/>
            <a:ext cx="691276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131840" y="4803998"/>
            <a:ext cx="5049611" cy="200055"/>
          </a:xfrm>
        </p:spPr>
        <p:txBody>
          <a:bodyPr/>
          <a:lstStyle/>
          <a:p>
            <a:pPr algn="r"/>
            <a:fld id="{68D70D92-A31C-437B-8BC7-4CACDD26012D}" type="slidenum">
              <a:rPr lang="en-GB"/>
              <a:pPr algn="r"/>
              <a:t>22</a:t>
            </a:fld>
            <a:endParaRPr lang="en-GB" dirty="0"/>
          </a:p>
        </p:txBody>
      </p:sp>
      <p:sp useBgFill="1">
        <p:nvSpPr>
          <p:cNvPr id="257026" name="Rectangle 2"/>
          <p:cNvSpPr>
            <a:spLocks noChangeArrowheads="1"/>
          </p:cNvSpPr>
          <p:nvPr/>
        </p:nvSpPr>
        <p:spPr bwMode="auto">
          <a:xfrm>
            <a:off x="827584" y="353689"/>
            <a:ext cx="7416824" cy="8572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nb-NO" sz="2400" b="1" dirty="0">
                <a:solidFill>
                  <a:srgbClr val="2B7297"/>
                </a:solidFill>
              </a:rPr>
              <a:t>Det kostet å bryte ut av en pengeunion</a:t>
            </a:r>
          </a:p>
          <a:p>
            <a:pPr algn="ctr">
              <a:spcBef>
                <a:spcPct val="0"/>
              </a:spcBef>
            </a:pPr>
            <a:r>
              <a:rPr lang="nb-NO" sz="1400" b="1" dirty="0">
                <a:solidFill>
                  <a:srgbClr val="2B7297"/>
                </a:solidFill>
              </a:rPr>
              <a:t> Prisnivå i Norge og Danmark 1815-1830 (1813=100)</a:t>
            </a:r>
            <a:endParaRPr lang="nb-NO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3967" y="4763722"/>
            <a:ext cx="3041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Kilde: Norges Bank HMS, Klovland (2013)</a:t>
            </a:r>
          </a:p>
        </p:txBody>
      </p:sp>
      <p:cxnSp>
        <p:nvCxnSpPr>
          <p:cNvPr id="3" name="Rett linje 2"/>
          <p:cNvCxnSpPr/>
          <p:nvPr/>
        </p:nvCxnSpPr>
        <p:spPr>
          <a:xfrm flipV="1">
            <a:off x="1413803" y="3369212"/>
            <a:ext cx="6189785" cy="7034"/>
          </a:xfrm>
          <a:prstGeom prst="lin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061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_active\LangeLinjer\Eviews\FXspesidaler\mhn_ch2_interestratespreads_ge6bn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15566"/>
            <a:ext cx="739226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131840" y="4803998"/>
            <a:ext cx="5049611" cy="200055"/>
          </a:xfrm>
        </p:spPr>
        <p:txBody>
          <a:bodyPr/>
          <a:lstStyle/>
          <a:p>
            <a:pPr algn="r"/>
            <a:fld id="{68D70D92-A31C-437B-8BC7-4CACDD26012D}" type="slidenum">
              <a:rPr lang="en-GB"/>
              <a:pPr algn="r"/>
              <a:t>23</a:t>
            </a:fld>
            <a:endParaRPr lang="en-GB" dirty="0"/>
          </a:p>
        </p:txBody>
      </p:sp>
      <p:sp useBgFill="1">
        <p:nvSpPr>
          <p:cNvPr id="257026" name="Rectangle 2"/>
          <p:cNvSpPr>
            <a:spLocks noChangeArrowheads="1"/>
          </p:cNvSpPr>
          <p:nvPr/>
        </p:nvSpPr>
        <p:spPr bwMode="auto">
          <a:xfrm>
            <a:off x="611560" y="353689"/>
            <a:ext cx="7848872" cy="8572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nb-NO" sz="2400" b="1" dirty="0">
                <a:solidFill>
                  <a:srgbClr val="2B7297"/>
                </a:solidFill>
              </a:rPr>
              <a:t>Dyrere for Norge som ung nasjon å låne i utlandet</a:t>
            </a:r>
          </a:p>
          <a:p>
            <a:pPr algn="ctr">
              <a:spcBef>
                <a:spcPct val="0"/>
              </a:spcBef>
            </a:pPr>
            <a:r>
              <a:rPr lang="nb-NO" sz="1400" b="1" dirty="0">
                <a:solidFill>
                  <a:srgbClr val="2B7297"/>
                </a:solidFill>
              </a:rPr>
              <a:t> Rentedifferanse mot Storbritannia</a:t>
            </a:r>
            <a:endParaRPr lang="nb-NO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4743023"/>
            <a:ext cx="3041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Kilde: Norges Bank HMS, Klovland (2004)</a:t>
            </a:r>
          </a:p>
        </p:txBody>
      </p:sp>
      <p:cxnSp>
        <p:nvCxnSpPr>
          <p:cNvPr id="3" name="Rett linje 2"/>
          <p:cNvCxnSpPr/>
          <p:nvPr/>
        </p:nvCxnSpPr>
        <p:spPr>
          <a:xfrm>
            <a:off x="3341077" y="1498209"/>
            <a:ext cx="365760" cy="1948376"/>
          </a:xfrm>
          <a:prstGeom prst="line">
            <a:avLst/>
          </a:prstGeom>
          <a:ln w="254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/>
          <p:cNvCxnSpPr/>
          <p:nvPr/>
        </p:nvCxnSpPr>
        <p:spPr>
          <a:xfrm>
            <a:off x="3706837" y="3446585"/>
            <a:ext cx="759655" cy="478301"/>
          </a:xfrm>
          <a:prstGeom prst="line">
            <a:avLst/>
          </a:prstGeom>
          <a:ln w="254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/>
          <p:cNvCxnSpPr/>
          <p:nvPr/>
        </p:nvCxnSpPr>
        <p:spPr>
          <a:xfrm>
            <a:off x="4466492" y="3924886"/>
            <a:ext cx="1048043" cy="288388"/>
          </a:xfrm>
          <a:prstGeom prst="line">
            <a:avLst/>
          </a:prstGeom>
          <a:ln w="25400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820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>
              <a:defRPr/>
            </a:pPr>
            <a:fld id="{D1652F07-5A19-488D-80A4-EC4359ABF3C0}" type="slidenum">
              <a:rPr lang="nb-NO" sz="1200" kern="1200" smtClean="0">
                <a:solidFill>
                  <a:srgbClr val="FFFFFF"/>
                </a:solidFill>
                <a:latin typeface="Univers 45 Light"/>
              </a:rPr>
              <a:pPr algn="r" rtl="0">
                <a:defRPr/>
              </a:pPr>
              <a:t>24</a:t>
            </a:fld>
            <a:endParaRPr lang="nb-NO" sz="1200" kern="1200" dirty="0">
              <a:solidFill>
                <a:srgbClr val="FFFFFF"/>
              </a:solidFill>
              <a:latin typeface="Univers 45 Light"/>
            </a:endParaRPr>
          </a:p>
        </p:txBody>
      </p:sp>
      <p:sp>
        <p:nvSpPr>
          <p:cNvPr id="5" name="Undertittel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2" y="133642"/>
            <a:ext cx="8489526" cy="488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381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17452" y="2277077"/>
            <a:ext cx="7473330" cy="477054"/>
          </a:xfrm>
        </p:spPr>
        <p:txBody>
          <a:bodyPr/>
          <a:lstStyle/>
          <a:p>
            <a:pPr algn="ctr"/>
            <a:r>
              <a:rPr lang="nb-NO" dirty="0"/>
              <a:t>				Diskontolån </a:t>
            </a:r>
            <a:br>
              <a:rPr lang="nb-NO" dirty="0"/>
            </a:br>
            <a:r>
              <a:rPr lang="nb-NO" dirty="0"/>
              <a:t>				og pantelån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25</a:t>
            </a:fld>
            <a:endParaRPr lang="nb-NO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" y="0"/>
            <a:ext cx="4515729" cy="506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kstSylinder 7"/>
          <p:cNvSpPr txBox="1"/>
          <p:nvPr/>
        </p:nvSpPr>
        <p:spPr>
          <a:xfrm>
            <a:off x="5549704" y="3115994"/>
            <a:ext cx="3613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Første styringsrente var 8 prosent.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Måtte betale for å ha innskudd.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Ga lån til hverandre</a:t>
            </a:r>
          </a:p>
        </p:txBody>
      </p:sp>
    </p:spTree>
    <p:extLst>
      <p:ext uri="{BB962C8B-B14F-4D97-AF65-F5344CB8AC3E}">
        <p14:creationId xmlns:p14="http://schemas.microsoft.com/office/powerpoint/2010/main" val="931601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Seddelforfalskninger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26</a:t>
            </a:fld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22"/>
          </p:nvPr>
        </p:nvSpPr>
        <p:spPr>
          <a:xfrm>
            <a:off x="800111" y="4402200"/>
            <a:ext cx="8245415" cy="289112"/>
          </a:xfrm>
        </p:spPr>
        <p:txBody>
          <a:bodyPr/>
          <a:lstStyle/>
          <a:p>
            <a:r>
              <a:rPr lang="nb-NO" dirty="0"/>
              <a:t>Jens Amundsen Fenstad 1825	               Ole Høiland 1935	      	        Knud Geelmuyden Bull 1845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04" y="1160584"/>
            <a:ext cx="2028421" cy="308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48" y="1160585"/>
            <a:ext cx="3152057" cy="310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526"/>
            <a:ext cx="3530593" cy="232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453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Et langt løfte holdes i 1842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27</a:t>
            </a:fld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lang="nb-NO" dirty="0"/>
              <a:t>En speciedaler er definert som 25,28 gram fint sølv.</a:t>
            </a:r>
          </a:p>
        </p:txBody>
      </p:sp>
      <p:pic>
        <p:nvPicPr>
          <p:cNvPr id="2051" name="Picture 3" descr="F:\NBA\IKT\DOK\Billedbok 2016\Utvalg til Harald og Jan\Bildebok_periode I\20_det lange loftet\20_B_1speciedaler1826A_medM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14" y="1303605"/>
            <a:ext cx="3199170" cy="314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NBA\IKT\DOK\Billedbok 2016\Utvalg til Harald og Jan\Bildebok_periode I\20_det lange loftet\20_A_Uten nav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1201906"/>
            <a:ext cx="5089566" cy="35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183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454185" y="2252333"/>
            <a:ext cx="7473330" cy="477054"/>
          </a:xfrm>
        </p:spPr>
        <p:txBody>
          <a:bodyPr/>
          <a:lstStyle/>
          <a:p>
            <a:r>
              <a:rPr lang="nb-NO" dirty="0"/>
              <a:t>Første </a:t>
            </a:r>
            <a:br>
              <a:rPr lang="nb-NO" dirty="0"/>
            </a:br>
            <a:r>
              <a:rPr lang="nb-NO" dirty="0"/>
              <a:t>krise </a:t>
            </a:r>
            <a:br>
              <a:rPr lang="nb-NO" dirty="0"/>
            </a:br>
            <a:r>
              <a:rPr lang="nb-NO" dirty="0"/>
              <a:t>1848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28</a:t>
            </a:fld>
            <a:endParaRPr lang="nb-N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1" y="0"/>
            <a:ext cx="7418211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317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>
          <a:xfrm>
            <a:off x="3941895" y="1443805"/>
            <a:ext cx="7171200" cy="246221"/>
          </a:xfrm>
        </p:spPr>
        <p:txBody>
          <a:bodyPr/>
          <a:lstStyle/>
          <a:p>
            <a:pPr algn="ctr"/>
            <a:r>
              <a:rPr lang="nb-NO" sz="4400" dirty="0"/>
              <a:t>1850-1920</a:t>
            </a:r>
          </a:p>
          <a:p>
            <a:pPr algn="ctr"/>
            <a:r>
              <a:rPr lang="nb-NO" dirty="0"/>
              <a:t>Fra en «bank blant banker» </a:t>
            </a:r>
          </a:p>
          <a:p>
            <a:pPr algn="ctr"/>
            <a:r>
              <a:rPr lang="nb-NO" dirty="0"/>
              <a:t>til en «bank for banker».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294967295"/>
          </p:nvPr>
        </p:nvSpPr>
        <p:spPr>
          <a:xfrm>
            <a:off x="8062913" y="4794250"/>
            <a:ext cx="1081087" cy="200025"/>
          </a:xfrm>
        </p:spPr>
        <p:txBody>
          <a:bodyPr/>
          <a:lstStyle/>
          <a:p>
            <a:fld id="{55EC0C5B-342C-47C6-AE3F-44B252F19D8E}" type="slidenum">
              <a:rPr lang="nb-NO" smtClean="0"/>
              <a:pPr/>
              <a:t>29</a:t>
            </a:fld>
            <a:endParaRPr lang="nb-NO" dirty="0"/>
          </a:p>
        </p:txBody>
      </p:sp>
      <p:pic>
        <p:nvPicPr>
          <p:cNvPr id="7" name="Bilde 6" descr="F:\NBA\IKT\DOK\Billedbok 2016\Utvalg til Harald og Jan\Bildebok_periode II\2_16_Ny NB-bygning i hovedstaden\16_C_012uMXAuNEH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0"/>
            <a:ext cx="5957668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489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Bokprosjektet 2007-2016</a:t>
            </a:r>
          </a:p>
        </p:txBody>
      </p:sp>
      <p:pic>
        <p:nvPicPr>
          <p:cNvPr id="24578" name="Picture 2" descr="http://innsikten.no/bilder/files/Blogg/Isfjell%20til%20venstre%208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45" y="825162"/>
            <a:ext cx="6239023" cy="417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ildeforklaring formet som en ellipse 1"/>
          <p:cNvSpPr/>
          <p:nvPr/>
        </p:nvSpPr>
        <p:spPr>
          <a:xfrm>
            <a:off x="4501661" y="879230"/>
            <a:ext cx="914400" cy="612648"/>
          </a:xfrm>
          <a:prstGeom prst="wedgeEllipseCallout">
            <a:avLst>
              <a:gd name="adj1" fmla="val -143141"/>
              <a:gd name="adj2" fmla="val 647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tx1"/>
                </a:solidFill>
              </a:rPr>
              <a:t>Fire bøker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159797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30</a:t>
            </a:fld>
            <a:endParaRPr lang="nb-NO" dirty="0"/>
          </a:p>
        </p:txBody>
      </p:sp>
      <p:pic>
        <p:nvPicPr>
          <p:cNvPr id="5122" name="Picture 2" descr="F:\NBA\IKT\DOK\Billedbok 2016\Utvalg til Harald og Jan\Bildebok_periode II\1_s+©lv til Hamburg\1_AKG1100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13" y="-1174653"/>
            <a:ext cx="9909070" cy="700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Sylinder 9"/>
          <p:cNvSpPr txBox="1"/>
          <p:nvPr/>
        </p:nvSpPr>
        <p:spPr>
          <a:xfrm>
            <a:off x="2560320" y="716095"/>
            <a:ext cx="4137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2B7297"/>
                </a:solidFill>
                <a:latin typeface="+mj-lt"/>
                <a:ea typeface="+mj-ea"/>
                <a:cs typeface="+mj-cs"/>
              </a:rPr>
              <a:t>Sølv til Hamburg  1857 </a:t>
            </a:r>
          </a:p>
        </p:txBody>
      </p:sp>
    </p:spTree>
    <p:extLst>
      <p:ext uri="{BB962C8B-B14F-4D97-AF65-F5344CB8AC3E}">
        <p14:creationId xmlns:p14="http://schemas.microsoft.com/office/powerpoint/2010/main" val="4229562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Sparebanker og forretningsbanker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31</a:t>
            </a:fld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22"/>
          </p:nvPr>
        </p:nvSpPr>
        <p:spPr>
          <a:xfrm>
            <a:off x="797521" y="4423300"/>
            <a:ext cx="7579790" cy="289112"/>
          </a:xfrm>
        </p:spPr>
        <p:txBody>
          <a:bodyPr/>
          <a:lstStyle/>
          <a:p>
            <a:r>
              <a:rPr lang="nb-NO" dirty="0"/>
              <a:t>Ibestad sparebank. Første utenfor en by. 	           Bokettersyn Atraa og Mæls Sognes Sparebank</a:t>
            </a:r>
          </a:p>
        </p:txBody>
      </p:sp>
      <p:pic>
        <p:nvPicPr>
          <p:cNvPr id="9218" name="Picture 2" descr="F:\NBA\IKT\DOK\Billedbok 2016\Utvalg til Harald og Jan\Bildebok_periode II\3_sparebanker\3_A_img034_ibestad_hist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7" y="1287194"/>
            <a:ext cx="4804432" cy="30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 descr="F:\NBA\IKT\DOK\Billedbok 2016\Utvalg til Harald og Jan\Bildebok_periode II\2_3_sparebanker\3_D_042uKXeA8dSq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885" y="1287194"/>
            <a:ext cx="3626125" cy="3016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282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Pengene i banken istedenfor i madrassen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8D70D92-A31C-437B-8BC7-4CACDD26012D}" type="slidenum">
              <a:rPr lang="en-GB"/>
              <a:pPr algn="r"/>
              <a:t>32</a:t>
            </a:fld>
            <a:endParaRPr lang="en-GB" dirty="0"/>
          </a:p>
        </p:txBody>
      </p:sp>
      <p:sp>
        <p:nvSpPr>
          <p:cNvPr id="9" name="TekstSylinder 1"/>
          <p:cNvSpPr txBox="1"/>
          <p:nvPr/>
        </p:nvSpPr>
        <p:spPr>
          <a:xfrm>
            <a:off x="2339756" y="415592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Sedler og Mynt</a:t>
            </a:r>
          </a:p>
        </p:txBody>
      </p:sp>
      <p:sp>
        <p:nvSpPr>
          <p:cNvPr id="10" name="TekstSylinder 3"/>
          <p:cNvSpPr txBox="1"/>
          <p:nvPr/>
        </p:nvSpPr>
        <p:spPr>
          <a:xfrm>
            <a:off x="3779912" y="264375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Kontopenger</a:t>
            </a:r>
          </a:p>
        </p:txBody>
      </p:sp>
      <p:pic>
        <p:nvPicPr>
          <p:cNvPr id="12" name="Picture 2" descr="C:\_active\LangeLinjer\Eviews\MHN\Money\mon17a_normoncoinotdep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62143"/>
            <a:ext cx="6480720" cy="39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Sylinder 3"/>
          <p:cNvSpPr txBox="1"/>
          <p:nvPr/>
        </p:nvSpPr>
        <p:spPr>
          <a:xfrm>
            <a:off x="3932312" y="224750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Kontopenger</a:t>
            </a:r>
          </a:p>
        </p:txBody>
      </p:sp>
      <p:sp>
        <p:nvSpPr>
          <p:cNvPr id="14" name="TekstSylinder 2"/>
          <p:cNvSpPr txBox="1"/>
          <p:nvPr/>
        </p:nvSpPr>
        <p:spPr>
          <a:xfrm>
            <a:off x="1841990" y="307174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Sedler</a:t>
            </a:r>
          </a:p>
        </p:txBody>
      </p:sp>
      <p:sp>
        <p:nvSpPr>
          <p:cNvPr id="15" name="TekstSylinder 1"/>
          <p:cNvSpPr txBox="1"/>
          <p:nvPr/>
        </p:nvSpPr>
        <p:spPr>
          <a:xfrm>
            <a:off x="1691684" y="391843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Mynt</a:t>
            </a:r>
          </a:p>
        </p:txBody>
      </p:sp>
    </p:spTree>
    <p:extLst>
      <p:ext uri="{BB962C8B-B14F-4D97-AF65-F5344CB8AC3E}">
        <p14:creationId xmlns:p14="http://schemas.microsoft.com/office/powerpoint/2010/main" val="437757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Fra sølv til gull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33</a:t>
            </a:fld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 algn="ctr"/>
            <a:r>
              <a:rPr lang="nb-NO" dirty="0"/>
              <a:t>1873, 1874 og 1875</a:t>
            </a:r>
          </a:p>
        </p:txBody>
      </p:sp>
      <p:pic>
        <p:nvPicPr>
          <p:cNvPr id="7170" name="Picture 2" descr="F:\NBA\IKT\DOK\Billedbok 2016\BEGIVENHETER\08 Overgang til gullstandard og kroner og skandinavisk myntunion\1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43" y="1174652"/>
            <a:ext cx="597876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766689" y="4656405"/>
            <a:ext cx="7055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Lov om gullstandard vedtatt i 1873, gjeldende fra 1874 og med i den Skandinaviske myntunion i 1875</a:t>
            </a:r>
          </a:p>
        </p:txBody>
      </p:sp>
    </p:spTree>
    <p:extLst>
      <p:ext uri="{BB962C8B-B14F-4D97-AF65-F5344CB8AC3E}">
        <p14:creationId xmlns:p14="http://schemas.microsoft.com/office/powerpoint/2010/main" val="1870047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Telegraf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34</a:t>
            </a:fld>
            <a:endParaRPr lang="nb-NO" dirty="0"/>
          </a:p>
        </p:txBody>
      </p:sp>
      <p:sp>
        <p:nvSpPr>
          <p:cNvPr id="2" name="Undertittel 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 algn="ctr"/>
            <a:r>
              <a:rPr lang="nb-NO" dirty="0"/>
              <a:t>Brukes fra 1865 i privatbanker - fra 1888 i Norges Bank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11" y="1107361"/>
            <a:ext cx="6070210" cy="382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167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49107" y="1856445"/>
            <a:ext cx="2897945" cy="1597173"/>
          </a:xfrm>
        </p:spPr>
        <p:txBody>
          <a:bodyPr/>
          <a:lstStyle/>
          <a:p>
            <a:pPr algn="ctr"/>
            <a:r>
              <a:rPr lang="nb-NO" dirty="0"/>
              <a:t>Ny lov om Norges Bank </a:t>
            </a:r>
            <a:br>
              <a:rPr lang="nb-NO" dirty="0"/>
            </a:br>
            <a:r>
              <a:rPr lang="nb-NO" dirty="0"/>
              <a:t>1892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35</a:t>
            </a:fld>
            <a:endParaRPr lang="nb-NO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1" y="384125"/>
            <a:ext cx="5897880" cy="447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836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49107" y="1856445"/>
            <a:ext cx="2897945" cy="1597173"/>
          </a:xfrm>
        </p:spPr>
        <p:txBody>
          <a:bodyPr/>
          <a:lstStyle/>
          <a:p>
            <a:pPr algn="ctr"/>
            <a:r>
              <a:rPr lang="nb-NO" dirty="0"/>
              <a:t>Ny lov om Norges Bank </a:t>
            </a:r>
            <a:br>
              <a:rPr lang="nb-NO" dirty="0"/>
            </a:br>
            <a:r>
              <a:rPr lang="nb-NO" dirty="0"/>
              <a:t>1892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36</a:t>
            </a:fld>
            <a:endParaRPr lang="nb-NO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1" y="384125"/>
            <a:ext cx="5897880" cy="447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ildeforklaring formet som en ellipse 6"/>
          <p:cNvSpPr/>
          <p:nvPr/>
        </p:nvSpPr>
        <p:spPr>
          <a:xfrm>
            <a:off x="6112411" y="331923"/>
            <a:ext cx="2243798" cy="1168539"/>
          </a:xfrm>
          <a:prstGeom prst="wedgeEllipseCallout">
            <a:avLst>
              <a:gd name="adj1" fmla="val -126131"/>
              <a:gd name="adj2" fmla="val 880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Skien avdeling manglet 45 000 kroner i kassen </a:t>
            </a:r>
          </a:p>
        </p:txBody>
      </p:sp>
    </p:spTree>
    <p:extLst>
      <p:ext uri="{BB962C8B-B14F-4D97-AF65-F5344CB8AC3E}">
        <p14:creationId xmlns:p14="http://schemas.microsoft.com/office/powerpoint/2010/main" val="2679293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49107" y="1856445"/>
            <a:ext cx="2897945" cy="1597173"/>
          </a:xfrm>
        </p:spPr>
        <p:txBody>
          <a:bodyPr/>
          <a:lstStyle/>
          <a:p>
            <a:pPr algn="ctr"/>
            <a:r>
              <a:rPr lang="nb-NO" dirty="0"/>
              <a:t>Ny lov om Norges Bank </a:t>
            </a:r>
            <a:br>
              <a:rPr lang="nb-NO" dirty="0"/>
            </a:br>
            <a:r>
              <a:rPr lang="nb-NO" dirty="0"/>
              <a:t>1892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37</a:t>
            </a:fld>
            <a:endParaRPr lang="nb-NO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1" y="384125"/>
            <a:ext cx="5897880" cy="447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ildeforklaring formet som en ellipse 6"/>
          <p:cNvSpPr/>
          <p:nvPr/>
        </p:nvSpPr>
        <p:spPr>
          <a:xfrm>
            <a:off x="6112411" y="331923"/>
            <a:ext cx="2243798" cy="1168539"/>
          </a:xfrm>
          <a:prstGeom prst="wedgeEllipseCallout">
            <a:avLst>
              <a:gd name="adj1" fmla="val -126131"/>
              <a:gd name="adj2" fmla="val 880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bg1">
                    <a:lumMod val="75000"/>
                  </a:schemeClr>
                </a:solidFill>
              </a:rPr>
              <a:t>Skien avdeling manglet 45 000 kroner i kassen </a:t>
            </a:r>
          </a:p>
        </p:txBody>
      </p:sp>
      <p:sp>
        <p:nvSpPr>
          <p:cNvPr id="3" name="Bildeforklaring formet som en ellipse 2"/>
          <p:cNvSpPr/>
          <p:nvPr/>
        </p:nvSpPr>
        <p:spPr>
          <a:xfrm>
            <a:off x="5940082" y="3375351"/>
            <a:ext cx="2588455" cy="1514773"/>
          </a:xfrm>
          <a:prstGeom prst="wedgeEllipseCallout">
            <a:avLst>
              <a:gd name="adj1" fmla="val -49637"/>
              <a:gd name="adj2" fmla="val -101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Tap tilsvarende</a:t>
            </a:r>
          </a:p>
          <a:p>
            <a:pPr algn="ctr"/>
            <a:r>
              <a:rPr lang="nb-NO" sz="1600" dirty="0">
                <a:solidFill>
                  <a:schemeClr val="tx1"/>
                </a:solidFill>
              </a:rPr>
              <a:t>8 ¼ pst av gullbeholdningen mellom 1870-89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596788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49107" y="1856445"/>
            <a:ext cx="2897945" cy="1597173"/>
          </a:xfrm>
        </p:spPr>
        <p:txBody>
          <a:bodyPr/>
          <a:lstStyle/>
          <a:p>
            <a:pPr algn="ctr"/>
            <a:r>
              <a:rPr lang="nb-NO" dirty="0"/>
              <a:t>Ny lov om Norges Bank </a:t>
            </a:r>
            <a:br>
              <a:rPr lang="nb-NO" dirty="0"/>
            </a:br>
            <a:r>
              <a:rPr lang="nb-NO" dirty="0"/>
              <a:t>1892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38</a:t>
            </a:fld>
            <a:endParaRPr lang="nb-NO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1" y="384125"/>
            <a:ext cx="5897880" cy="447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ildeforklaring formet som en ellipse 6"/>
          <p:cNvSpPr/>
          <p:nvPr/>
        </p:nvSpPr>
        <p:spPr>
          <a:xfrm>
            <a:off x="6112411" y="331923"/>
            <a:ext cx="2243798" cy="1168539"/>
          </a:xfrm>
          <a:prstGeom prst="wedgeEllipseCallout">
            <a:avLst>
              <a:gd name="adj1" fmla="val -126131"/>
              <a:gd name="adj2" fmla="val 880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bg1">
                    <a:lumMod val="75000"/>
                  </a:schemeClr>
                </a:solidFill>
              </a:rPr>
              <a:t>Skien avdeling manglet 45 000 kroner i kassen </a:t>
            </a:r>
          </a:p>
        </p:txBody>
      </p:sp>
      <p:sp>
        <p:nvSpPr>
          <p:cNvPr id="3" name="Bildeforklaring formet som en ellipse 2"/>
          <p:cNvSpPr/>
          <p:nvPr/>
        </p:nvSpPr>
        <p:spPr>
          <a:xfrm>
            <a:off x="5940082" y="3375351"/>
            <a:ext cx="2588455" cy="1514773"/>
          </a:xfrm>
          <a:prstGeom prst="wedgeEllipseCallout">
            <a:avLst>
              <a:gd name="adj1" fmla="val -49637"/>
              <a:gd name="adj2" fmla="val -101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bg1">
                    <a:lumMod val="75000"/>
                  </a:schemeClr>
                </a:solidFill>
              </a:rPr>
              <a:t>Tap tilsvarende</a:t>
            </a:r>
          </a:p>
          <a:p>
            <a:pPr algn="ctr"/>
            <a:r>
              <a:rPr lang="nb-NO" sz="1600" dirty="0">
                <a:solidFill>
                  <a:schemeClr val="bg1">
                    <a:lumMod val="75000"/>
                  </a:schemeClr>
                </a:solidFill>
              </a:rPr>
              <a:t>8 ¼ pst av gullbeholdningen mellom 1870-89</a:t>
            </a:r>
          </a:p>
        </p:txBody>
      </p:sp>
      <p:sp>
        <p:nvSpPr>
          <p:cNvPr id="4" name="Bildeforklaring formet som en ellipse 3"/>
          <p:cNvSpPr/>
          <p:nvPr/>
        </p:nvSpPr>
        <p:spPr>
          <a:xfrm>
            <a:off x="1772528" y="1076859"/>
            <a:ext cx="3348111" cy="822305"/>
          </a:xfrm>
          <a:prstGeom prst="wedgeEllipseCallout">
            <a:avLst>
              <a:gd name="adj1" fmla="val -20413"/>
              <a:gd name="adj2" fmla="val 471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Norges Bank primært i pengemarkedet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3797169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49107" y="1856445"/>
            <a:ext cx="2897945" cy="1597173"/>
          </a:xfrm>
        </p:spPr>
        <p:txBody>
          <a:bodyPr/>
          <a:lstStyle/>
          <a:p>
            <a:pPr algn="ctr"/>
            <a:r>
              <a:rPr lang="nb-NO" dirty="0"/>
              <a:t>Ny lov om Norges Bank </a:t>
            </a:r>
            <a:br>
              <a:rPr lang="nb-NO" dirty="0"/>
            </a:br>
            <a:r>
              <a:rPr lang="nb-NO" dirty="0"/>
              <a:t>1892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39</a:t>
            </a:fld>
            <a:endParaRPr lang="nb-NO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1" y="384125"/>
            <a:ext cx="5897880" cy="447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ildeforklaring formet som en ellipse 6"/>
          <p:cNvSpPr/>
          <p:nvPr/>
        </p:nvSpPr>
        <p:spPr>
          <a:xfrm>
            <a:off x="6112411" y="331923"/>
            <a:ext cx="2243798" cy="1168539"/>
          </a:xfrm>
          <a:prstGeom prst="wedgeEllipseCallout">
            <a:avLst>
              <a:gd name="adj1" fmla="val -126131"/>
              <a:gd name="adj2" fmla="val 880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bg1">
                    <a:lumMod val="75000"/>
                  </a:schemeClr>
                </a:solidFill>
              </a:rPr>
              <a:t>Skien avdeling manglet 45 000 kroner i kassen </a:t>
            </a:r>
          </a:p>
        </p:txBody>
      </p:sp>
      <p:sp>
        <p:nvSpPr>
          <p:cNvPr id="3" name="Bildeforklaring formet som en ellipse 2"/>
          <p:cNvSpPr/>
          <p:nvPr/>
        </p:nvSpPr>
        <p:spPr>
          <a:xfrm>
            <a:off x="5940082" y="3375351"/>
            <a:ext cx="2588455" cy="1514773"/>
          </a:xfrm>
          <a:prstGeom prst="wedgeEllipseCallout">
            <a:avLst>
              <a:gd name="adj1" fmla="val -49637"/>
              <a:gd name="adj2" fmla="val -101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bg1">
                    <a:lumMod val="75000"/>
                  </a:schemeClr>
                </a:solidFill>
              </a:rPr>
              <a:t>Tap tilsvarende</a:t>
            </a:r>
          </a:p>
          <a:p>
            <a:pPr algn="ctr"/>
            <a:r>
              <a:rPr lang="nb-NO" sz="1600" dirty="0">
                <a:solidFill>
                  <a:schemeClr val="bg1">
                    <a:lumMod val="75000"/>
                  </a:schemeClr>
                </a:solidFill>
              </a:rPr>
              <a:t>8 ¼ pst av gullbeholdningen mellom 1870-89</a:t>
            </a:r>
          </a:p>
        </p:txBody>
      </p:sp>
      <p:sp>
        <p:nvSpPr>
          <p:cNvPr id="4" name="Bildeforklaring formet som en ellipse 3"/>
          <p:cNvSpPr/>
          <p:nvPr/>
        </p:nvSpPr>
        <p:spPr>
          <a:xfrm>
            <a:off x="1772528" y="1076859"/>
            <a:ext cx="3348111" cy="822305"/>
          </a:xfrm>
          <a:prstGeom prst="wedgeEllipseCallout">
            <a:avLst>
              <a:gd name="adj1" fmla="val -20413"/>
              <a:gd name="adj2" fmla="val 471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bg1">
                    <a:lumMod val="75000"/>
                  </a:schemeClr>
                </a:solidFill>
              </a:rPr>
              <a:t>Norges Bank primært i pengemarkedet</a:t>
            </a:r>
          </a:p>
        </p:txBody>
      </p:sp>
      <p:sp>
        <p:nvSpPr>
          <p:cNvPr id="6" name="Bildeforklaring formet som en ellipse 5"/>
          <p:cNvSpPr/>
          <p:nvPr/>
        </p:nvSpPr>
        <p:spPr>
          <a:xfrm>
            <a:off x="1871003" y="3443639"/>
            <a:ext cx="914400" cy="476071"/>
          </a:xfrm>
          <a:prstGeom prst="wedgeEllipseCallout">
            <a:avLst>
              <a:gd name="adj1" fmla="val -18525"/>
              <a:gd name="adj2" fmla="val 477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1857</a:t>
            </a:r>
          </a:p>
        </p:txBody>
      </p:sp>
    </p:spTree>
    <p:extLst>
      <p:ext uri="{BB962C8B-B14F-4D97-AF65-F5344CB8AC3E}">
        <p14:creationId xmlns:p14="http://schemas.microsoft.com/office/powerpoint/2010/main" val="3714700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Bokprosjektet 2007-2016</a:t>
            </a:r>
          </a:p>
        </p:txBody>
      </p:sp>
      <p:pic>
        <p:nvPicPr>
          <p:cNvPr id="24578" name="Picture 2" descr="http://innsikten.no/bilder/files/Blogg/Isfjell%20til%20venstre%208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45" y="825162"/>
            <a:ext cx="6239023" cy="417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ildeforklaring formet som en ellipse 1"/>
          <p:cNvSpPr/>
          <p:nvPr/>
        </p:nvSpPr>
        <p:spPr>
          <a:xfrm>
            <a:off x="4501661" y="879230"/>
            <a:ext cx="914400" cy="612648"/>
          </a:xfrm>
          <a:prstGeom prst="wedgeEllipseCallout">
            <a:avLst>
              <a:gd name="adj1" fmla="val -143141"/>
              <a:gd name="adj2" fmla="val 647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tx1"/>
                </a:solidFill>
              </a:rPr>
              <a:t>Fire bøker</a:t>
            </a:r>
            <a:endParaRPr lang="nb-NO" sz="1400" dirty="0"/>
          </a:p>
        </p:txBody>
      </p:sp>
      <p:sp>
        <p:nvSpPr>
          <p:cNvPr id="3" name="Bildeforklaring formet som en ellipse 2"/>
          <p:cNvSpPr/>
          <p:nvPr/>
        </p:nvSpPr>
        <p:spPr>
          <a:xfrm>
            <a:off x="4501661" y="2546252"/>
            <a:ext cx="2321170" cy="1427871"/>
          </a:xfrm>
          <a:prstGeom prst="wedgeEllipseCallout">
            <a:avLst>
              <a:gd name="adj1" fmla="val -71359"/>
              <a:gd name="adj2" fmla="val -879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tx1"/>
                </a:solidFill>
              </a:rPr>
              <a:t>21 Staff memo</a:t>
            </a:r>
          </a:p>
          <a:p>
            <a:pPr algn="ctr"/>
            <a:r>
              <a:rPr lang="nb-NO" sz="1400" dirty="0">
                <a:solidFill>
                  <a:schemeClr val="tx1"/>
                </a:solidFill>
              </a:rPr>
              <a:t>26 Working Papers</a:t>
            </a:r>
          </a:p>
          <a:p>
            <a:pPr algn="ctr"/>
            <a:r>
              <a:rPr lang="nb-NO" sz="1400" dirty="0">
                <a:solidFill>
                  <a:schemeClr val="tx1"/>
                </a:solidFill>
              </a:rPr>
              <a:t>10 </a:t>
            </a:r>
            <a:r>
              <a:rPr lang="en-US" sz="1400" dirty="0">
                <a:solidFill>
                  <a:schemeClr val="tx1"/>
                </a:solidFill>
              </a:rPr>
              <a:t>Occasional</a:t>
            </a:r>
            <a:r>
              <a:rPr lang="nb-NO" sz="1400" dirty="0">
                <a:solidFill>
                  <a:schemeClr val="tx1"/>
                </a:solidFill>
              </a:rPr>
              <a:t> Papers</a:t>
            </a:r>
          </a:p>
        </p:txBody>
      </p:sp>
    </p:spTree>
    <p:extLst>
      <p:ext uri="{BB962C8B-B14F-4D97-AF65-F5344CB8AC3E}">
        <p14:creationId xmlns:p14="http://schemas.microsoft.com/office/powerpoint/2010/main" val="2108847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49107" y="1856445"/>
            <a:ext cx="2897945" cy="1597173"/>
          </a:xfrm>
        </p:spPr>
        <p:txBody>
          <a:bodyPr/>
          <a:lstStyle/>
          <a:p>
            <a:pPr algn="ctr"/>
            <a:r>
              <a:rPr lang="nb-NO" dirty="0"/>
              <a:t>Ny lov om Norges Bank </a:t>
            </a:r>
            <a:br>
              <a:rPr lang="nb-NO" dirty="0"/>
            </a:br>
            <a:r>
              <a:rPr lang="nb-NO" dirty="0"/>
              <a:t>1892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40</a:t>
            </a:fld>
            <a:endParaRPr lang="nb-NO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1" y="384125"/>
            <a:ext cx="5897880" cy="447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ildeforklaring formet som en ellipse 6"/>
          <p:cNvSpPr/>
          <p:nvPr/>
        </p:nvSpPr>
        <p:spPr>
          <a:xfrm>
            <a:off x="6112411" y="331923"/>
            <a:ext cx="2243798" cy="1168539"/>
          </a:xfrm>
          <a:prstGeom prst="wedgeEllipseCallout">
            <a:avLst>
              <a:gd name="adj1" fmla="val -126131"/>
              <a:gd name="adj2" fmla="val 880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bg1">
                    <a:lumMod val="75000"/>
                  </a:schemeClr>
                </a:solidFill>
              </a:rPr>
              <a:t>Skien avdeling manglet 45 000 kroner i kassen </a:t>
            </a:r>
          </a:p>
        </p:txBody>
      </p:sp>
      <p:sp>
        <p:nvSpPr>
          <p:cNvPr id="3" name="Bildeforklaring formet som en ellipse 2"/>
          <p:cNvSpPr/>
          <p:nvPr/>
        </p:nvSpPr>
        <p:spPr>
          <a:xfrm>
            <a:off x="5940082" y="3375351"/>
            <a:ext cx="2588455" cy="1514773"/>
          </a:xfrm>
          <a:prstGeom prst="wedgeEllipseCallout">
            <a:avLst>
              <a:gd name="adj1" fmla="val -49637"/>
              <a:gd name="adj2" fmla="val -101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bg1">
                    <a:lumMod val="75000"/>
                  </a:schemeClr>
                </a:solidFill>
              </a:rPr>
              <a:t>Tap tilsvarende</a:t>
            </a:r>
          </a:p>
          <a:p>
            <a:pPr algn="ctr"/>
            <a:r>
              <a:rPr lang="nb-NO" sz="1600" dirty="0">
                <a:solidFill>
                  <a:schemeClr val="bg1">
                    <a:lumMod val="75000"/>
                  </a:schemeClr>
                </a:solidFill>
              </a:rPr>
              <a:t>8 ¼ pst av gullbeholdningen mellom 1870-89</a:t>
            </a:r>
          </a:p>
        </p:txBody>
      </p:sp>
      <p:sp>
        <p:nvSpPr>
          <p:cNvPr id="4" name="Bildeforklaring formet som en ellipse 3"/>
          <p:cNvSpPr/>
          <p:nvPr/>
        </p:nvSpPr>
        <p:spPr>
          <a:xfrm>
            <a:off x="1772528" y="1076859"/>
            <a:ext cx="3348111" cy="822305"/>
          </a:xfrm>
          <a:prstGeom prst="wedgeEllipseCallout">
            <a:avLst>
              <a:gd name="adj1" fmla="val -20413"/>
              <a:gd name="adj2" fmla="val 471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bg1">
                    <a:lumMod val="75000"/>
                  </a:schemeClr>
                </a:solidFill>
              </a:rPr>
              <a:t>Norges Bank primært i pengemarkedet</a:t>
            </a:r>
          </a:p>
        </p:txBody>
      </p:sp>
      <p:sp>
        <p:nvSpPr>
          <p:cNvPr id="6" name="Bildeforklaring formet som en ellipse 5"/>
          <p:cNvSpPr/>
          <p:nvPr/>
        </p:nvSpPr>
        <p:spPr>
          <a:xfrm>
            <a:off x="1871003" y="3443639"/>
            <a:ext cx="914400" cy="476071"/>
          </a:xfrm>
          <a:prstGeom prst="wedgeEllipseCallout">
            <a:avLst>
              <a:gd name="adj1" fmla="val -18525"/>
              <a:gd name="adj2" fmla="val 477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bg1">
                    <a:lumMod val="75000"/>
                  </a:schemeClr>
                </a:solidFill>
              </a:rPr>
              <a:t>1857</a:t>
            </a:r>
          </a:p>
        </p:txBody>
      </p:sp>
      <p:sp>
        <p:nvSpPr>
          <p:cNvPr id="8" name="Bildeforklaring formet som en ellipse 7"/>
          <p:cNvSpPr/>
          <p:nvPr/>
        </p:nvSpPr>
        <p:spPr>
          <a:xfrm>
            <a:off x="3502856" y="2838051"/>
            <a:ext cx="2437226" cy="1168539"/>
          </a:xfrm>
          <a:prstGeom prst="wedgeEllipseCallout">
            <a:avLst>
              <a:gd name="adj1" fmla="val -20507"/>
              <a:gd name="adj2" fmla="val 457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Foliokonti i den skandinaviske sentralbanker</a:t>
            </a:r>
          </a:p>
        </p:txBody>
      </p:sp>
    </p:spTree>
    <p:extLst>
      <p:ext uri="{BB962C8B-B14F-4D97-AF65-F5344CB8AC3E}">
        <p14:creationId xmlns:p14="http://schemas.microsoft.com/office/powerpoint/2010/main" val="3714700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49107" y="1856445"/>
            <a:ext cx="2897945" cy="1597173"/>
          </a:xfrm>
        </p:spPr>
        <p:txBody>
          <a:bodyPr/>
          <a:lstStyle/>
          <a:p>
            <a:pPr algn="ctr"/>
            <a:r>
              <a:rPr lang="nb-NO" dirty="0"/>
              <a:t>Ny lov om Norges Bank </a:t>
            </a:r>
            <a:br>
              <a:rPr lang="nb-NO" dirty="0"/>
            </a:br>
            <a:r>
              <a:rPr lang="nb-NO" dirty="0"/>
              <a:t>1892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41</a:t>
            </a:fld>
            <a:endParaRPr lang="nb-NO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1" y="384125"/>
            <a:ext cx="5897880" cy="447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Bildeforklaring formet som en ellipse 8"/>
          <p:cNvSpPr/>
          <p:nvPr/>
        </p:nvSpPr>
        <p:spPr>
          <a:xfrm>
            <a:off x="1772529" y="2972284"/>
            <a:ext cx="3080825" cy="1687890"/>
          </a:xfrm>
          <a:prstGeom prst="wedgeEllipseCallout">
            <a:avLst>
              <a:gd name="adj1" fmla="val -20483"/>
              <a:gd name="adj2" fmla="val 466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 Sentralisering</a:t>
            </a:r>
          </a:p>
          <a:p>
            <a:pPr algn="ctr"/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 Skjønnsutøvelse</a:t>
            </a:r>
          </a:p>
          <a:p>
            <a:pPr algn="ctr"/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 Fagkyndighet</a:t>
            </a:r>
          </a:p>
          <a:p>
            <a:pPr algn="ctr"/>
            <a:r>
              <a:rPr lang="nb-NO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 Fast formann</a:t>
            </a:r>
          </a:p>
        </p:txBody>
      </p:sp>
    </p:spTree>
    <p:extLst>
      <p:ext uri="{BB962C8B-B14F-4D97-AF65-F5344CB8AC3E}">
        <p14:creationId xmlns:p14="http://schemas.microsoft.com/office/powerpoint/2010/main" val="3859964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502855" y="2179885"/>
            <a:ext cx="7473330" cy="477054"/>
          </a:xfrm>
        </p:spPr>
        <p:txBody>
          <a:bodyPr/>
          <a:lstStyle/>
          <a:p>
            <a:pPr algn="ctr"/>
            <a:r>
              <a:rPr lang="nb-NO" dirty="0"/>
              <a:t>Norges Bank </a:t>
            </a:r>
            <a:br>
              <a:rPr lang="nb-NO" dirty="0"/>
            </a:br>
            <a:r>
              <a:rPr lang="nb-NO" dirty="0"/>
              <a:t>til Kristiania </a:t>
            </a:r>
            <a:br>
              <a:rPr lang="nb-NO" dirty="0"/>
            </a:br>
            <a:r>
              <a:rPr lang="nb-NO" dirty="0"/>
              <a:t>1897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42</a:t>
            </a:fld>
            <a:endParaRPr lang="nb-NO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33" y="0"/>
            <a:ext cx="4036010" cy="508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400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Kristianiakrakket 1899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43</a:t>
            </a:fld>
            <a:endParaRPr lang="nb-NO" dirty="0"/>
          </a:p>
        </p:txBody>
      </p:sp>
      <p:pic>
        <p:nvPicPr>
          <p:cNvPr id="8195" name="Picture 3" descr="F:\NBA\IKT\DOK\Billedbok 2016\Utvalg til Harald og Jan\Bildebok_periode II\9_Kristianiakrakket\N_03_03_18_Y4192nb cop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02" y="1246293"/>
            <a:ext cx="2897669" cy="376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NBA\IKT\DOK\Billedbok 2016\Utvalg til Harald og Jan\Bildebok_periode II\9_Kristianiakrakket\OB.Y1364 ko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13" y="1246293"/>
            <a:ext cx="5219189" cy="374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362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Kristianiakrakket 1899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44</a:t>
            </a:fld>
            <a:endParaRPr lang="nb-NO" dirty="0"/>
          </a:p>
        </p:txBody>
      </p:sp>
      <p:pic>
        <p:nvPicPr>
          <p:cNvPr id="8195" name="Picture 3" descr="F:\NBA\IKT\DOK\Billedbok 2016\Utvalg til Harald og Jan\Bildebok_periode II\9_Kristianiakrakket\N_03_03_18_Y4192nb cop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02" y="1246293"/>
            <a:ext cx="2897669" cy="376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NBA\IKT\DOK\Billedbok 2016\Utvalg til Harald og Jan\Bildebok_periode II\9_Kristianiakrakket\OB.Y1364 ko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13" y="1246293"/>
            <a:ext cx="5219189" cy="374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51" y="2475913"/>
            <a:ext cx="2377424" cy="239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940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Fire bøker i 2016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0C5B-342C-47C6-AE3F-44B252F19D8E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nb-NO" dirty="0"/>
              <a:t>Lie, Kobberrød, Thomassen &amp; Rongved: </a:t>
            </a:r>
            <a:r>
              <a:rPr lang="nb-NO" b="1" i="1" dirty="0"/>
              <a:t>Norges Bank 1816-2016</a:t>
            </a:r>
            <a:r>
              <a:rPr lang="nb-NO" dirty="0"/>
              <a:t>, Fagbokforlaget</a:t>
            </a:r>
          </a:p>
          <a:p>
            <a:pPr marL="125" indent="0">
              <a:buNone/>
            </a:pPr>
            <a:endParaRPr lang="nb-NO" dirty="0"/>
          </a:p>
          <a:p>
            <a:r>
              <a:rPr lang="nb-NO" dirty="0"/>
              <a:t>Eitrheim, Klovland &amp; Øksendal: </a:t>
            </a:r>
            <a:r>
              <a:rPr lang="nb-NO" b="1" i="1" dirty="0"/>
              <a:t>The Monetary History of Norway 1816-2016</a:t>
            </a:r>
            <a:r>
              <a:rPr lang="nb-NO" dirty="0"/>
              <a:t>, Cambridge University Press</a:t>
            </a:r>
          </a:p>
          <a:p>
            <a:pPr marL="125" indent="0">
              <a:buNone/>
            </a:pPr>
            <a:endParaRPr lang="nb-NO" dirty="0"/>
          </a:p>
          <a:p>
            <a:r>
              <a:rPr lang="nb-NO" dirty="0"/>
              <a:t>Bordo, Eitrheim, Flandreau &amp; Qvigstad: </a:t>
            </a:r>
            <a:r>
              <a:rPr lang="en-US" b="1" i="1" dirty="0"/>
              <a:t>Central Banks at Crossroads – What can we learn from history</a:t>
            </a:r>
            <a:r>
              <a:rPr lang="nb-NO" b="1" i="1" dirty="0"/>
              <a:t>? </a:t>
            </a:r>
            <a:r>
              <a:rPr lang="nb-NO" dirty="0"/>
              <a:t>Cambridge University Press</a:t>
            </a:r>
          </a:p>
          <a:p>
            <a:pPr marL="125" indent="0">
              <a:buNone/>
            </a:pPr>
            <a:endParaRPr lang="nb-NO" dirty="0"/>
          </a:p>
          <a:p>
            <a:r>
              <a:rPr lang="nb-NO" dirty="0"/>
              <a:t>Bøhn, Eitrheim &amp; Qvigstad: </a:t>
            </a:r>
            <a:r>
              <a:rPr lang="nb-NO" b="1" i="1" dirty="0"/>
              <a:t>Norges Bank 200 år – en billedbok</a:t>
            </a:r>
            <a:r>
              <a:rPr lang="nb-NO" dirty="0"/>
              <a:t>, Fagbokforlaget</a:t>
            </a:r>
          </a:p>
          <a:p>
            <a:pPr marL="125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4021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93454" y="487326"/>
            <a:ext cx="7171200" cy="446276"/>
          </a:xfrm>
        </p:spPr>
        <p:txBody>
          <a:bodyPr/>
          <a:lstStyle/>
          <a:p>
            <a:r>
              <a:rPr lang="nb-NO" dirty="0"/>
              <a:t>Forhistorien</a:t>
            </a:r>
          </a:p>
        </p:txBody>
      </p:sp>
      <p:sp>
        <p:nvSpPr>
          <p:cNvPr id="2" name="Undertit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42" name="Picture 2" descr="F:\NBA\IKT\DOK\Billedbok 2016\Utvalg til Harald og Jan\Bildebok_periode I\1_SCC-AIPub-A-l+-®pet-stor-minn1terjevigen18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0" y="1019908"/>
            <a:ext cx="6960418" cy="35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25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_active\LangeLinjer\Eviews\FXspesidaler\pre1813courantn.e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9502"/>
            <a:ext cx="7632848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EEA91F-65EF-4B46-93A3-A9158D418977}" type="slidenum">
              <a:rPr lang="nb-NO" smtClean="0"/>
              <a:pPr>
                <a:defRPr/>
              </a:pPr>
              <a:t>7</a:t>
            </a:fld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00" y="426668"/>
            <a:ext cx="7427224" cy="77692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b-NO" sz="3200" dirty="0"/>
              <a:t>Sedlene falt kraftig i verdi </a:t>
            </a:r>
            <a:br>
              <a:rPr lang="nb-NO" sz="3200" dirty="0"/>
            </a:br>
            <a:r>
              <a:rPr lang="nb-NO" sz="1800" dirty="0"/>
              <a:t>Seddelverdi i prosent av sølvverdi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88" y="4863667"/>
            <a:ext cx="2561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Kilde: Svendsen og Hansen (1968)</a:t>
            </a:r>
          </a:p>
        </p:txBody>
      </p:sp>
    </p:spTree>
    <p:extLst>
      <p:ext uri="{BB962C8B-B14F-4D97-AF65-F5344CB8AC3E}">
        <p14:creationId xmlns:p14="http://schemas.microsoft.com/office/powerpoint/2010/main" val="955427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_active\LangeLinjer\Eviews\FXspesidaler\pre1813courantn.e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9502"/>
            <a:ext cx="7632848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EEA91F-65EF-4B46-93A3-A9158D418977}" type="slidenum">
              <a:rPr lang="nb-NO" smtClean="0"/>
              <a:pPr>
                <a:defRPr/>
              </a:pPr>
              <a:t>8</a:t>
            </a:fld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00" y="426668"/>
            <a:ext cx="7427224" cy="77692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b-NO" sz="3200" dirty="0"/>
              <a:t>Sedlene falt kraftig i verdi </a:t>
            </a:r>
            <a:br>
              <a:rPr lang="nb-NO" sz="3200" dirty="0"/>
            </a:br>
            <a:r>
              <a:rPr lang="nb-NO" sz="1800" dirty="0"/>
              <a:t>Seddelverdi i prosent av sølvverdi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88" y="4863667"/>
            <a:ext cx="2561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Kilde: Svendsen og Hansen (1968)</a:t>
            </a:r>
          </a:p>
        </p:txBody>
      </p:sp>
      <p:sp>
        <p:nvSpPr>
          <p:cNvPr id="3" name="Bildeforklaring formet som en ellipse 2"/>
          <p:cNvSpPr/>
          <p:nvPr/>
        </p:nvSpPr>
        <p:spPr>
          <a:xfrm>
            <a:off x="7491046" y="2658795"/>
            <a:ext cx="1470074" cy="992476"/>
          </a:xfrm>
          <a:prstGeom prst="wedgeEllipseCallout">
            <a:avLst>
              <a:gd name="adj1" fmla="val -37462"/>
              <a:gd name="adj2" fmla="val 90792"/>
            </a:avLst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nb-NO" sz="1400" dirty="0">
                <a:solidFill>
                  <a:schemeClr val="tx1"/>
                </a:solidFill>
              </a:rPr>
              <a:t>Første løftebrudd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4220066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_active\LangeLinjer\Eviews\FXspesidaler\pre1813courantn.e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9502"/>
            <a:ext cx="7632848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EEA91F-65EF-4B46-93A3-A9158D418977}" type="slidenum">
              <a:rPr lang="nb-NO" smtClean="0"/>
              <a:pPr>
                <a:defRPr/>
              </a:pPr>
              <a:t>9</a:t>
            </a:fld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00" y="426668"/>
            <a:ext cx="7427224" cy="77692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b-NO" sz="3200" dirty="0"/>
              <a:t>Sedlene falt kraftig i verdi </a:t>
            </a:r>
            <a:br>
              <a:rPr lang="nb-NO" sz="3200" dirty="0"/>
            </a:br>
            <a:r>
              <a:rPr lang="nb-NO" sz="1800" dirty="0"/>
              <a:t>Seddelverdi i prosent av sølvverdi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88" y="4863667"/>
            <a:ext cx="2561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Kilde: Svendsen og Hansen (1968)</a:t>
            </a:r>
          </a:p>
        </p:txBody>
      </p:sp>
      <p:sp>
        <p:nvSpPr>
          <p:cNvPr id="3" name="Bildeforklaring formet som en ellipse 2"/>
          <p:cNvSpPr/>
          <p:nvPr/>
        </p:nvSpPr>
        <p:spPr>
          <a:xfrm>
            <a:off x="7491046" y="2658795"/>
            <a:ext cx="1470074" cy="992476"/>
          </a:xfrm>
          <a:prstGeom prst="wedgeEllipseCallout">
            <a:avLst>
              <a:gd name="adj1" fmla="val -37462"/>
              <a:gd name="adj2" fmla="val 90792"/>
            </a:avLst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nb-NO" sz="1400" dirty="0">
                <a:solidFill>
                  <a:schemeClr val="tx1"/>
                </a:solidFill>
              </a:rPr>
              <a:t>Nye løftebrudd i 1814 og 1816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120199005"/>
      </p:ext>
    </p:extLst>
  </p:cSld>
  <p:clrMapOvr>
    <a:masterClrMapping/>
  </p:clrMapOvr>
</p:sld>
</file>

<file path=ppt/theme/theme1.xml><?xml version="1.0" encoding="utf-8"?>
<a:theme xmlns:a="http://schemas.openxmlformats.org/drawingml/2006/main" name="NB_PowerPoint">
  <a:themeElements>
    <a:clrScheme name="Norges Bank 20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5978"/>
      </a:accent1>
      <a:accent2>
        <a:srgbClr val="CD8C41"/>
      </a:accent2>
      <a:accent3>
        <a:srgbClr val="965A96"/>
      </a:accent3>
      <a:accent4>
        <a:srgbClr val="78A57D"/>
      </a:accent4>
      <a:accent5>
        <a:srgbClr val="DD222D"/>
      </a:accent5>
      <a:accent6>
        <a:srgbClr val="49B4DF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ges_Bank_NOR.potx" id="{969CB1FE-D642-4F61-BE6A-D79332B3D7F4}" vid="{741A4C12-5A5A-4979-8A61-88305FF1A868}"/>
    </a:ext>
  </a:extLst>
</a:theme>
</file>

<file path=ppt/theme/theme2.xml><?xml version="1.0" encoding="utf-8"?>
<a:theme xmlns:a="http://schemas.openxmlformats.org/drawingml/2006/main" name="Norges Bank, maler med hovedtittel og undertittel">
  <a:themeElements>
    <a:clrScheme name="Norges Bank 20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5978"/>
      </a:accent1>
      <a:accent2>
        <a:srgbClr val="CD8C41"/>
      </a:accent2>
      <a:accent3>
        <a:srgbClr val="965A96"/>
      </a:accent3>
      <a:accent4>
        <a:srgbClr val="78A57D"/>
      </a:accent4>
      <a:accent5>
        <a:srgbClr val="DD222D"/>
      </a:accent5>
      <a:accent6>
        <a:srgbClr val="49B4DF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ges_Bank_NOR.potx" id="{969CB1FE-D642-4F61-BE6A-D79332B3D7F4}" vid="{741A4C12-5A5A-4979-8A61-88305FF1A868}"/>
    </a:ext>
  </a:extLst>
</a:theme>
</file>

<file path=ppt/theme/theme3.xml><?xml version="1.0" encoding="utf-8"?>
<a:theme xmlns:a="http://schemas.openxmlformats.org/drawingml/2006/main" name="Norges Bank, maler uten undertittel">
  <a:themeElements>
    <a:clrScheme name="Norges Bank 20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5978"/>
      </a:accent1>
      <a:accent2>
        <a:srgbClr val="CD8C41"/>
      </a:accent2>
      <a:accent3>
        <a:srgbClr val="965A96"/>
      </a:accent3>
      <a:accent4>
        <a:srgbClr val="78A57D"/>
      </a:accent4>
      <a:accent5>
        <a:srgbClr val="DD222D"/>
      </a:accent5>
      <a:accent6>
        <a:srgbClr val="49B4DF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ges_Bank_NOR.potx" id="{969CB1FE-D642-4F61-BE6A-D79332B3D7F4}" vid="{741A4C12-5A5A-4979-8A61-88305FF1A868}"/>
    </a:ext>
  </a:extLst>
</a:theme>
</file>

<file path=ppt/theme/theme4.xml><?xml version="1.0" encoding="utf-8"?>
<a:theme xmlns:a="http://schemas.openxmlformats.org/drawingml/2006/main" name="Norges Bank, maler uten hovedtittel">
  <a:themeElements>
    <a:clrScheme name="Norges Bank 20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5978"/>
      </a:accent1>
      <a:accent2>
        <a:srgbClr val="CD8C41"/>
      </a:accent2>
      <a:accent3>
        <a:srgbClr val="965A96"/>
      </a:accent3>
      <a:accent4>
        <a:srgbClr val="78A57D"/>
      </a:accent4>
      <a:accent5>
        <a:srgbClr val="DD222D"/>
      </a:accent5>
      <a:accent6>
        <a:srgbClr val="49B4DF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ges_Bank_NOR.potx" id="{969CB1FE-D642-4F61-BE6A-D79332B3D7F4}" vid="{741A4C12-5A5A-4979-8A61-88305FF1A868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5978"/>
      </a:accent1>
      <a:accent2>
        <a:srgbClr val="CD8C41"/>
      </a:accent2>
      <a:accent3>
        <a:srgbClr val="965A96"/>
      </a:accent3>
      <a:accent4>
        <a:srgbClr val="78A57D"/>
      </a:accent4>
      <a:accent5>
        <a:srgbClr val="DD222D"/>
      </a:accent5>
      <a:accent6>
        <a:srgbClr val="49B4D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25978"/>
      </a:accent1>
      <a:accent2>
        <a:srgbClr val="CD8C41"/>
      </a:accent2>
      <a:accent3>
        <a:srgbClr val="965A96"/>
      </a:accent3>
      <a:accent4>
        <a:srgbClr val="78A57D"/>
      </a:accent4>
      <a:accent5>
        <a:srgbClr val="DD222D"/>
      </a:accent5>
      <a:accent6>
        <a:srgbClr val="49B4D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NB_PowerPoint</Template>
  <TotalTime>5971</TotalTime>
  <Words>637</Words>
  <Application>Microsoft Office PowerPoint</Application>
  <PresentationFormat>Skjermfremvisning (16:9)</PresentationFormat>
  <Paragraphs>165</Paragraphs>
  <Slides>44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44</vt:i4>
      </vt:variant>
    </vt:vector>
  </HeadingPairs>
  <TitlesOfParts>
    <vt:vector size="53" baseType="lpstr">
      <vt:lpstr>Arial</vt:lpstr>
      <vt:lpstr>Calibri</vt:lpstr>
      <vt:lpstr>Univers 45 Light</vt:lpstr>
      <vt:lpstr>Wingdings</vt:lpstr>
      <vt:lpstr>Wingdings 2</vt:lpstr>
      <vt:lpstr>NB_PowerPoint</vt:lpstr>
      <vt:lpstr>Norges Bank, maler med hovedtittel og undertittel</vt:lpstr>
      <vt:lpstr>Norges Bank, maler uten undertittel</vt:lpstr>
      <vt:lpstr>Norges Bank, maler uten hovedtittel</vt:lpstr>
      <vt:lpstr>Norges Bank 1816-2016 </vt:lpstr>
      <vt:lpstr>Bokprosjektet 2007-2016</vt:lpstr>
      <vt:lpstr>Bokprosjektet 2007-2016</vt:lpstr>
      <vt:lpstr>Bokprosjektet 2007-2016</vt:lpstr>
      <vt:lpstr>Fire bøker i 2016</vt:lpstr>
      <vt:lpstr>Forhistorien</vt:lpstr>
      <vt:lpstr>Sedlene falt kraftig i verdi  Seddelverdi i prosent av sølvverdi</vt:lpstr>
      <vt:lpstr>Sedlene falt kraftig i verdi  Seddelverdi i prosent av sølvverdi</vt:lpstr>
      <vt:lpstr>Sedlene falt kraftig i verdi  Seddelverdi i prosent av sølvverdi</vt:lpstr>
      <vt:lpstr>Sedlene falt kraftig i verdi  Seddelverdi i prosent av sølvverdi</vt:lpstr>
      <vt:lpstr>Prins Christian Fredriks  opprørshandling 27. januar 1814</vt:lpstr>
      <vt:lpstr>Grunnlovens paragraf 75c</vt:lpstr>
      <vt:lpstr>PowerPoint-presentasjon</vt:lpstr>
      <vt:lpstr>Noen må gjøre jobben - «noen» ble Norges Bank</vt:lpstr>
      <vt:lpstr>Norges Banks hovedsete i Trondhjem</vt:lpstr>
      <vt:lpstr>En trang fødsel </vt:lpstr>
      <vt:lpstr>En trang fødsel </vt:lpstr>
      <vt:lpstr>En trang fødsel </vt:lpstr>
      <vt:lpstr>En trang fødsel </vt:lpstr>
      <vt:lpstr>Omveksling fra riksbankdaler til speciedaler</vt:lpstr>
      <vt:lpstr>Omveksling fra riksbankdaler til speciedaler</vt:lpstr>
      <vt:lpstr>PowerPoint-presentasjon</vt:lpstr>
      <vt:lpstr>PowerPoint-presentasjon</vt:lpstr>
      <vt:lpstr>PowerPoint-presentasjon</vt:lpstr>
      <vt:lpstr>    Diskontolån      og pantelån</vt:lpstr>
      <vt:lpstr>Seddelforfalskninger</vt:lpstr>
      <vt:lpstr>Et langt løfte holdes i 1842</vt:lpstr>
      <vt:lpstr>Første  krise  1848</vt:lpstr>
      <vt:lpstr>       </vt:lpstr>
      <vt:lpstr>PowerPoint-presentasjon</vt:lpstr>
      <vt:lpstr>Sparebanker og forretningsbanker</vt:lpstr>
      <vt:lpstr>Pengene i banken istedenfor i madrassen</vt:lpstr>
      <vt:lpstr>Fra sølv til gull</vt:lpstr>
      <vt:lpstr>Telegraf</vt:lpstr>
      <vt:lpstr>Ny lov om Norges Bank  1892</vt:lpstr>
      <vt:lpstr>Ny lov om Norges Bank  1892</vt:lpstr>
      <vt:lpstr>Ny lov om Norges Bank  1892</vt:lpstr>
      <vt:lpstr>Ny lov om Norges Bank  1892</vt:lpstr>
      <vt:lpstr>Ny lov om Norges Bank  1892</vt:lpstr>
      <vt:lpstr>Ny lov om Norges Bank  1892</vt:lpstr>
      <vt:lpstr>Ny lov om Norges Bank  1892</vt:lpstr>
      <vt:lpstr>Norges Bank  til Kristiania  1897</vt:lpstr>
      <vt:lpstr>Kristianiakrakket 1899</vt:lpstr>
      <vt:lpstr>Kristianiakrakket 1899</vt:lpstr>
    </vt:vector>
  </TitlesOfParts>
  <Company>Norges 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Norges Bank 1816-2016</dc:title>
  <dc:creator>Qvigstad, Jan Fredrik</dc:creator>
  <dc:description>template by addpoint.no</dc:description>
  <cp:lastModifiedBy>Jon Gisle</cp:lastModifiedBy>
  <cp:revision>175</cp:revision>
  <dcterms:created xsi:type="dcterms:W3CDTF">2015-04-23T09:16:41Z</dcterms:created>
  <dcterms:modified xsi:type="dcterms:W3CDTF">2018-11-22T08:28:45Z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